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34"/>
  </p:notesMasterIdLst>
  <p:sldIdLst>
    <p:sldId id="263" r:id="rId3"/>
    <p:sldId id="302" r:id="rId4"/>
    <p:sldId id="288" r:id="rId5"/>
    <p:sldId id="282" r:id="rId6"/>
    <p:sldId id="289" r:id="rId7"/>
    <p:sldId id="267" r:id="rId8"/>
    <p:sldId id="268" r:id="rId9"/>
    <p:sldId id="313" r:id="rId10"/>
    <p:sldId id="270" r:id="rId11"/>
    <p:sldId id="323" r:id="rId12"/>
    <p:sldId id="308" r:id="rId13"/>
    <p:sldId id="311" r:id="rId14"/>
    <p:sldId id="307" r:id="rId15"/>
    <p:sldId id="309" r:id="rId16"/>
    <p:sldId id="324" r:id="rId17"/>
    <p:sldId id="299" r:id="rId18"/>
    <p:sldId id="303" r:id="rId19"/>
    <p:sldId id="331" r:id="rId20"/>
    <p:sldId id="316" r:id="rId21"/>
    <p:sldId id="332" r:id="rId22"/>
    <p:sldId id="314" r:id="rId23"/>
    <p:sldId id="335" r:id="rId24"/>
    <p:sldId id="336" r:id="rId25"/>
    <p:sldId id="337" r:id="rId26"/>
    <p:sldId id="322" r:id="rId27"/>
    <p:sldId id="317" r:id="rId28"/>
    <p:sldId id="320" r:id="rId29"/>
    <p:sldId id="321" r:id="rId30"/>
    <p:sldId id="304" r:id="rId31"/>
    <p:sldId id="328" r:id="rId32"/>
    <p:sldId id="33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6FC"/>
    <a:srgbClr val="33759C"/>
    <a:srgbClr val="F5F9FC"/>
    <a:srgbClr val="E3EFFA"/>
    <a:srgbClr val="2D73B5"/>
    <a:srgbClr val="4681B8"/>
    <a:srgbClr val="7599BD"/>
    <a:srgbClr val="80A7BF"/>
    <a:srgbClr val="4F91B8"/>
    <a:srgbClr val="4F7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4B29A-CB17-0F46-50B7-F7AEA22E50A4}" v="1503" dt="2025-05-24T02:11:43.544"/>
    <p1510:client id="{EF5DCE7B-0C42-84A8-B2FB-D844921D57E6}" v="900" dt="2025-05-24T15:30:29.9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C22D5-42F4-47A0-9B7D-FF49EE43E27E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C3F8C4-75DE-4907-852D-0A1D855CBD3D}">
      <dgm:prSet/>
      <dgm:spPr/>
      <dgm:t>
        <a:bodyPr/>
        <a:lstStyle/>
        <a:p>
          <a:r>
            <a:rPr lang="en-US" dirty="0"/>
            <a:t>•- Total Rows: 1706</a:t>
          </a:r>
        </a:p>
      </dgm:t>
    </dgm:pt>
    <dgm:pt modelId="{10806044-FDAD-49D6-987E-665BE3F10A3A}" type="parTrans" cxnId="{B7A243B8-59AE-4FC7-93B3-7146716B2CD2}">
      <dgm:prSet/>
      <dgm:spPr/>
      <dgm:t>
        <a:bodyPr/>
        <a:lstStyle/>
        <a:p>
          <a:endParaRPr lang="en-US"/>
        </a:p>
      </dgm:t>
    </dgm:pt>
    <dgm:pt modelId="{B1FBC749-C8A5-426F-BF36-E7538F156C7A}" type="sibTrans" cxnId="{B7A243B8-59AE-4FC7-93B3-7146716B2CD2}">
      <dgm:prSet/>
      <dgm:spPr/>
      <dgm:t>
        <a:bodyPr/>
        <a:lstStyle/>
        <a:p>
          <a:endParaRPr lang="en-US"/>
        </a:p>
      </dgm:t>
    </dgm:pt>
    <dgm:pt modelId="{E0B0E19C-422A-412C-B7AC-CC2E85634585}">
      <dgm:prSet/>
      <dgm:spPr/>
      <dgm:t>
        <a:bodyPr/>
        <a:lstStyle/>
        <a:p>
          <a:r>
            <a:rPr lang="en-US"/>
            <a:t>•- Total Columns: 15</a:t>
          </a:r>
        </a:p>
      </dgm:t>
    </dgm:pt>
    <dgm:pt modelId="{C74A55CF-6F1F-44AD-8546-29202A789FC5}" type="parTrans" cxnId="{E0F224ED-5E0D-4CCB-AA83-9E7E1613AD49}">
      <dgm:prSet/>
      <dgm:spPr/>
      <dgm:t>
        <a:bodyPr/>
        <a:lstStyle/>
        <a:p>
          <a:endParaRPr lang="en-US"/>
        </a:p>
      </dgm:t>
    </dgm:pt>
    <dgm:pt modelId="{A2AE2287-1DAE-4251-8B05-2F4943F1E1A6}" type="sibTrans" cxnId="{E0F224ED-5E0D-4CCB-AA83-9E7E1613AD49}">
      <dgm:prSet/>
      <dgm:spPr/>
      <dgm:t>
        <a:bodyPr/>
        <a:lstStyle/>
        <a:p>
          <a:endParaRPr lang="en-US"/>
        </a:p>
      </dgm:t>
    </dgm:pt>
    <dgm:pt modelId="{78579DD1-A52A-411C-86E9-B97116FD60EE}">
      <dgm:prSet/>
      <dgm:spPr/>
      <dgm:t>
        <a:bodyPr/>
        <a:lstStyle/>
        <a:p>
          <a:r>
            <a:rPr lang="en-US" dirty="0"/>
            <a:t>•- Key Attributes:</a:t>
          </a:r>
        </a:p>
      </dgm:t>
    </dgm:pt>
    <dgm:pt modelId="{193916DC-3318-4EFF-8D6E-BF0270CB00E9}" type="parTrans" cxnId="{908448C3-425D-4C20-B006-54BD4DDFFA1D}">
      <dgm:prSet/>
      <dgm:spPr/>
      <dgm:t>
        <a:bodyPr/>
        <a:lstStyle/>
        <a:p>
          <a:endParaRPr lang="en-US"/>
        </a:p>
      </dgm:t>
    </dgm:pt>
    <dgm:pt modelId="{4F0F1A80-0E9F-417F-9BF9-A8882E1382CA}" type="sibTrans" cxnId="{908448C3-425D-4C20-B006-54BD4DDFFA1D}">
      <dgm:prSet/>
      <dgm:spPr/>
      <dgm:t>
        <a:bodyPr/>
        <a:lstStyle/>
        <a:p>
          <a:endParaRPr lang="en-US"/>
        </a:p>
      </dgm:t>
    </dgm:pt>
    <dgm:pt modelId="{2DE53E59-65A1-4D57-B240-FD2321681638}">
      <dgm:prSet/>
      <dgm:spPr/>
      <dgm:t>
        <a:bodyPr/>
        <a:lstStyle/>
        <a:p>
          <a:pPr rtl="0"/>
          <a:r>
            <a:rPr lang="en-US"/>
            <a:t>• Date, Total Estimated Ridership,</a:t>
          </a:r>
          <a:r>
            <a:rPr lang="en-US">
              <a:latin typeface="Aptos Display" panose="020F0302020204030204"/>
            </a:rPr>
            <a:t> </a:t>
          </a:r>
          <a:r>
            <a:rPr lang="en-US"/>
            <a:t> % of Comparable Pre-Pandemic Day</a:t>
          </a:r>
          <a:r>
            <a:rPr lang="en-US">
              <a:latin typeface="Aptos Display" panose="020F0302020204030204"/>
            </a:rPr>
            <a:t>.</a:t>
          </a:r>
          <a:endParaRPr lang="en-US"/>
        </a:p>
      </dgm:t>
    </dgm:pt>
    <dgm:pt modelId="{33DB6A31-8972-4E05-AFB2-DE4AAC8CF977}" type="parTrans" cxnId="{C9E02B54-C2A2-4743-BCF5-E12A01C47EC4}">
      <dgm:prSet/>
      <dgm:spPr/>
      <dgm:t>
        <a:bodyPr/>
        <a:lstStyle/>
        <a:p>
          <a:endParaRPr lang="en-US"/>
        </a:p>
      </dgm:t>
    </dgm:pt>
    <dgm:pt modelId="{7285C866-7E22-4DE3-88A8-2C59EDECC1FB}" type="sibTrans" cxnId="{C9E02B54-C2A2-4743-BCF5-E12A01C47EC4}">
      <dgm:prSet/>
      <dgm:spPr/>
      <dgm:t>
        <a:bodyPr/>
        <a:lstStyle/>
        <a:p>
          <a:endParaRPr lang="en-US"/>
        </a:p>
      </dgm:t>
    </dgm:pt>
    <dgm:pt modelId="{2609DFA7-9AE0-45E8-8A63-B2926BECE233}">
      <dgm:prSet/>
      <dgm:spPr/>
      <dgm:t>
        <a:bodyPr/>
        <a:lstStyle/>
        <a:p>
          <a:r>
            <a:rPr lang="en-US"/>
            <a:t>•- Includes ridership data for subways, buses, railroads, and more.</a:t>
          </a:r>
        </a:p>
      </dgm:t>
    </dgm:pt>
    <dgm:pt modelId="{D5FD98F4-D3BB-40E1-A07F-DDF5C99E5840}" type="parTrans" cxnId="{D555B9A6-9A79-465C-A3F2-7CC5CFA7D64A}">
      <dgm:prSet/>
      <dgm:spPr/>
      <dgm:t>
        <a:bodyPr/>
        <a:lstStyle/>
        <a:p>
          <a:endParaRPr lang="en-US"/>
        </a:p>
      </dgm:t>
    </dgm:pt>
    <dgm:pt modelId="{A1512E01-A34C-41A9-98C9-B14B95156B5D}" type="sibTrans" cxnId="{D555B9A6-9A79-465C-A3F2-7CC5CFA7D64A}">
      <dgm:prSet/>
      <dgm:spPr/>
      <dgm:t>
        <a:bodyPr/>
        <a:lstStyle/>
        <a:p>
          <a:endParaRPr lang="en-US"/>
        </a:p>
      </dgm:t>
    </dgm:pt>
    <dgm:pt modelId="{B7D05783-0D35-4CEF-94D4-B2152A995527}">
      <dgm:prSet/>
      <dgm:spPr/>
      <dgm:t>
        <a:bodyPr/>
        <a:lstStyle/>
        <a:p>
          <a:r>
            <a:rPr lang="en-US"/>
            <a:t>•- Provides comparisons to pre-pandemic ridership levels.</a:t>
          </a:r>
        </a:p>
      </dgm:t>
    </dgm:pt>
    <dgm:pt modelId="{674AD3DF-3A3F-4955-B18B-07CF6200BFDF}" type="parTrans" cxnId="{EB9BC65B-0113-44BB-869A-6AA2E1B515DA}">
      <dgm:prSet/>
      <dgm:spPr/>
      <dgm:t>
        <a:bodyPr/>
        <a:lstStyle/>
        <a:p>
          <a:endParaRPr lang="en-US"/>
        </a:p>
      </dgm:t>
    </dgm:pt>
    <dgm:pt modelId="{EA38EB91-6814-4991-83EA-1D3D655B2FAC}" type="sibTrans" cxnId="{EB9BC65B-0113-44BB-869A-6AA2E1B515DA}">
      <dgm:prSet/>
      <dgm:spPr/>
      <dgm:t>
        <a:bodyPr/>
        <a:lstStyle/>
        <a:p>
          <a:endParaRPr lang="en-US"/>
        </a:p>
      </dgm:t>
    </dgm:pt>
    <dgm:pt modelId="{958803EC-FC06-419A-93D8-35182BFD87B5}" type="pres">
      <dgm:prSet presAssocID="{972C22D5-42F4-47A0-9B7D-FF49EE43E27E}" presName="diagram" presStyleCnt="0">
        <dgm:presLayoutVars>
          <dgm:dir/>
          <dgm:resizeHandles val="exact"/>
        </dgm:presLayoutVars>
      </dgm:prSet>
      <dgm:spPr/>
    </dgm:pt>
    <dgm:pt modelId="{D5B2E1AF-1476-4544-9F84-E797569CE78D}" type="pres">
      <dgm:prSet presAssocID="{06C3F8C4-75DE-4907-852D-0A1D855CBD3D}" presName="node" presStyleLbl="node1" presStyleIdx="0" presStyleCnt="6">
        <dgm:presLayoutVars>
          <dgm:bulletEnabled val="1"/>
        </dgm:presLayoutVars>
      </dgm:prSet>
      <dgm:spPr/>
    </dgm:pt>
    <dgm:pt modelId="{01FA8BF5-CC23-4FF2-9C22-95C6F4F200F6}" type="pres">
      <dgm:prSet presAssocID="{B1FBC749-C8A5-426F-BF36-E7538F156C7A}" presName="sibTrans" presStyleCnt="0"/>
      <dgm:spPr/>
    </dgm:pt>
    <dgm:pt modelId="{E6768BAE-39BD-4152-A9A5-F5863ACE1203}" type="pres">
      <dgm:prSet presAssocID="{E0B0E19C-422A-412C-B7AC-CC2E85634585}" presName="node" presStyleLbl="node1" presStyleIdx="1" presStyleCnt="6">
        <dgm:presLayoutVars>
          <dgm:bulletEnabled val="1"/>
        </dgm:presLayoutVars>
      </dgm:prSet>
      <dgm:spPr/>
    </dgm:pt>
    <dgm:pt modelId="{4B0BF6F4-7FC6-4BD3-A6DD-98E5DBE1B629}" type="pres">
      <dgm:prSet presAssocID="{A2AE2287-1DAE-4251-8B05-2F4943F1E1A6}" presName="sibTrans" presStyleCnt="0"/>
      <dgm:spPr/>
    </dgm:pt>
    <dgm:pt modelId="{33E0755E-D960-4D13-928F-19666481E69F}" type="pres">
      <dgm:prSet presAssocID="{78579DD1-A52A-411C-86E9-B97116FD60EE}" presName="node" presStyleLbl="node1" presStyleIdx="2" presStyleCnt="6">
        <dgm:presLayoutVars>
          <dgm:bulletEnabled val="1"/>
        </dgm:presLayoutVars>
      </dgm:prSet>
      <dgm:spPr/>
    </dgm:pt>
    <dgm:pt modelId="{04E6CFC2-A76D-4D94-B3EA-D05A7BE89557}" type="pres">
      <dgm:prSet presAssocID="{4F0F1A80-0E9F-417F-9BF9-A8882E1382CA}" presName="sibTrans" presStyleCnt="0"/>
      <dgm:spPr/>
    </dgm:pt>
    <dgm:pt modelId="{AAD2B25D-D80B-4287-A63A-FBB03C5F1C7F}" type="pres">
      <dgm:prSet presAssocID="{2DE53E59-65A1-4D57-B240-FD2321681638}" presName="node" presStyleLbl="node1" presStyleIdx="3" presStyleCnt="6">
        <dgm:presLayoutVars>
          <dgm:bulletEnabled val="1"/>
        </dgm:presLayoutVars>
      </dgm:prSet>
      <dgm:spPr/>
    </dgm:pt>
    <dgm:pt modelId="{7D5FA550-D94D-4ECD-9126-94A9B07F9209}" type="pres">
      <dgm:prSet presAssocID="{7285C866-7E22-4DE3-88A8-2C59EDECC1FB}" presName="sibTrans" presStyleCnt="0"/>
      <dgm:spPr/>
    </dgm:pt>
    <dgm:pt modelId="{883C5E80-DF74-430A-B5AF-F1D1684D734D}" type="pres">
      <dgm:prSet presAssocID="{2609DFA7-9AE0-45E8-8A63-B2926BECE233}" presName="node" presStyleLbl="node1" presStyleIdx="4" presStyleCnt="6">
        <dgm:presLayoutVars>
          <dgm:bulletEnabled val="1"/>
        </dgm:presLayoutVars>
      </dgm:prSet>
      <dgm:spPr/>
    </dgm:pt>
    <dgm:pt modelId="{701AA7E0-5A13-40EC-86AB-B291601E521D}" type="pres">
      <dgm:prSet presAssocID="{A1512E01-A34C-41A9-98C9-B14B95156B5D}" presName="sibTrans" presStyleCnt="0"/>
      <dgm:spPr/>
    </dgm:pt>
    <dgm:pt modelId="{0FB5C028-6A3D-4FEB-8CE7-250665E76E44}" type="pres">
      <dgm:prSet presAssocID="{B7D05783-0D35-4CEF-94D4-B2152A995527}" presName="node" presStyleLbl="node1" presStyleIdx="5" presStyleCnt="6">
        <dgm:presLayoutVars>
          <dgm:bulletEnabled val="1"/>
        </dgm:presLayoutVars>
      </dgm:prSet>
      <dgm:spPr/>
    </dgm:pt>
  </dgm:ptLst>
  <dgm:cxnLst>
    <dgm:cxn modelId="{EB9BC65B-0113-44BB-869A-6AA2E1B515DA}" srcId="{972C22D5-42F4-47A0-9B7D-FF49EE43E27E}" destId="{B7D05783-0D35-4CEF-94D4-B2152A995527}" srcOrd="5" destOrd="0" parTransId="{674AD3DF-3A3F-4955-B18B-07CF6200BFDF}" sibTransId="{EA38EB91-6814-4991-83EA-1D3D655B2FAC}"/>
    <dgm:cxn modelId="{35C59E6B-7BF9-48BC-9EB0-68F09F1E73F9}" type="presOf" srcId="{B7D05783-0D35-4CEF-94D4-B2152A995527}" destId="{0FB5C028-6A3D-4FEB-8CE7-250665E76E44}" srcOrd="0" destOrd="0" presId="urn:microsoft.com/office/officeart/2005/8/layout/default"/>
    <dgm:cxn modelId="{31934251-527F-4883-A289-C6B8CDD09081}" type="presOf" srcId="{06C3F8C4-75DE-4907-852D-0A1D855CBD3D}" destId="{D5B2E1AF-1476-4544-9F84-E797569CE78D}" srcOrd="0" destOrd="0" presId="urn:microsoft.com/office/officeart/2005/8/layout/default"/>
    <dgm:cxn modelId="{C9E02B54-C2A2-4743-BCF5-E12A01C47EC4}" srcId="{972C22D5-42F4-47A0-9B7D-FF49EE43E27E}" destId="{2DE53E59-65A1-4D57-B240-FD2321681638}" srcOrd="3" destOrd="0" parTransId="{33DB6A31-8972-4E05-AFB2-DE4AAC8CF977}" sibTransId="{7285C866-7E22-4DE3-88A8-2C59EDECC1FB}"/>
    <dgm:cxn modelId="{E8D7D557-BDCE-48EC-A1C4-78CECCA70B40}" type="presOf" srcId="{2DE53E59-65A1-4D57-B240-FD2321681638}" destId="{AAD2B25D-D80B-4287-A63A-FBB03C5F1C7F}" srcOrd="0" destOrd="0" presId="urn:microsoft.com/office/officeart/2005/8/layout/default"/>
    <dgm:cxn modelId="{D012B29C-1DD0-49B6-866C-9B17AB36ECB7}" type="presOf" srcId="{78579DD1-A52A-411C-86E9-B97116FD60EE}" destId="{33E0755E-D960-4D13-928F-19666481E69F}" srcOrd="0" destOrd="0" presId="urn:microsoft.com/office/officeart/2005/8/layout/default"/>
    <dgm:cxn modelId="{D555B9A6-9A79-465C-A3F2-7CC5CFA7D64A}" srcId="{972C22D5-42F4-47A0-9B7D-FF49EE43E27E}" destId="{2609DFA7-9AE0-45E8-8A63-B2926BECE233}" srcOrd="4" destOrd="0" parTransId="{D5FD98F4-D3BB-40E1-A07F-DDF5C99E5840}" sibTransId="{A1512E01-A34C-41A9-98C9-B14B95156B5D}"/>
    <dgm:cxn modelId="{2699EDA7-7C58-423B-BC05-7E6664D23F03}" type="presOf" srcId="{2609DFA7-9AE0-45E8-8A63-B2926BECE233}" destId="{883C5E80-DF74-430A-B5AF-F1D1684D734D}" srcOrd="0" destOrd="0" presId="urn:microsoft.com/office/officeart/2005/8/layout/default"/>
    <dgm:cxn modelId="{B7A243B8-59AE-4FC7-93B3-7146716B2CD2}" srcId="{972C22D5-42F4-47A0-9B7D-FF49EE43E27E}" destId="{06C3F8C4-75DE-4907-852D-0A1D855CBD3D}" srcOrd="0" destOrd="0" parTransId="{10806044-FDAD-49D6-987E-665BE3F10A3A}" sibTransId="{B1FBC749-C8A5-426F-BF36-E7538F156C7A}"/>
    <dgm:cxn modelId="{908448C3-425D-4C20-B006-54BD4DDFFA1D}" srcId="{972C22D5-42F4-47A0-9B7D-FF49EE43E27E}" destId="{78579DD1-A52A-411C-86E9-B97116FD60EE}" srcOrd="2" destOrd="0" parTransId="{193916DC-3318-4EFF-8D6E-BF0270CB00E9}" sibTransId="{4F0F1A80-0E9F-417F-9BF9-A8882E1382CA}"/>
    <dgm:cxn modelId="{F96969E1-9720-45CD-A3D0-CFBF4C4BB797}" type="presOf" srcId="{E0B0E19C-422A-412C-B7AC-CC2E85634585}" destId="{E6768BAE-39BD-4152-A9A5-F5863ACE1203}" srcOrd="0" destOrd="0" presId="urn:microsoft.com/office/officeart/2005/8/layout/default"/>
    <dgm:cxn modelId="{AD31F9E2-DC54-4F95-8B43-9C7BBBBDAF87}" type="presOf" srcId="{972C22D5-42F4-47A0-9B7D-FF49EE43E27E}" destId="{958803EC-FC06-419A-93D8-35182BFD87B5}" srcOrd="0" destOrd="0" presId="urn:microsoft.com/office/officeart/2005/8/layout/default"/>
    <dgm:cxn modelId="{E0F224ED-5E0D-4CCB-AA83-9E7E1613AD49}" srcId="{972C22D5-42F4-47A0-9B7D-FF49EE43E27E}" destId="{E0B0E19C-422A-412C-B7AC-CC2E85634585}" srcOrd="1" destOrd="0" parTransId="{C74A55CF-6F1F-44AD-8546-29202A789FC5}" sibTransId="{A2AE2287-1DAE-4251-8B05-2F4943F1E1A6}"/>
    <dgm:cxn modelId="{38D28882-E29B-4AE7-9E00-B88E773E1810}" type="presParOf" srcId="{958803EC-FC06-419A-93D8-35182BFD87B5}" destId="{D5B2E1AF-1476-4544-9F84-E797569CE78D}" srcOrd="0" destOrd="0" presId="urn:microsoft.com/office/officeart/2005/8/layout/default"/>
    <dgm:cxn modelId="{16CDE6BB-5271-4326-BB6F-22B2B7F3E73A}" type="presParOf" srcId="{958803EC-FC06-419A-93D8-35182BFD87B5}" destId="{01FA8BF5-CC23-4FF2-9C22-95C6F4F200F6}" srcOrd="1" destOrd="0" presId="urn:microsoft.com/office/officeart/2005/8/layout/default"/>
    <dgm:cxn modelId="{665114F4-EA9B-42E6-9D0A-5BCDA141D307}" type="presParOf" srcId="{958803EC-FC06-419A-93D8-35182BFD87B5}" destId="{E6768BAE-39BD-4152-A9A5-F5863ACE1203}" srcOrd="2" destOrd="0" presId="urn:microsoft.com/office/officeart/2005/8/layout/default"/>
    <dgm:cxn modelId="{C49EF9C6-B4DB-4C31-B454-C18BF1EF7920}" type="presParOf" srcId="{958803EC-FC06-419A-93D8-35182BFD87B5}" destId="{4B0BF6F4-7FC6-4BD3-A6DD-98E5DBE1B629}" srcOrd="3" destOrd="0" presId="urn:microsoft.com/office/officeart/2005/8/layout/default"/>
    <dgm:cxn modelId="{45990DEC-8338-44DC-B2A9-4B2F5F880098}" type="presParOf" srcId="{958803EC-FC06-419A-93D8-35182BFD87B5}" destId="{33E0755E-D960-4D13-928F-19666481E69F}" srcOrd="4" destOrd="0" presId="urn:microsoft.com/office/officeart/2005/8/layout/default"/>
    <dgm:cxn modelId="{C83A32E5-B506-4382-9965-821995E65084}" type="presParOf" srcId="{958803EC-FC06-419A-93D8-35182BFD87B5}" destId="{04E6CFC2-A76D-4D94-B3EA-D05A7BE89557}" srcOrd="5" destOrd="0" presId="urn:microsoft.com/office/officeart/2005/8/layout/default"/>
    <dgm:cxn modelId="{DDE24CD9-E35C-4E94-9231-593BECD6146F}" type="presParOf" srcId="{958803EC-FC06-419A-93D8-35182BFD87B5}" destId="{AAD2B25D-D80B-4287-A63A-FBB03C5F1C7F}" srcOrd="6" destOrd="0" presId="urn:microsoft.com/office/officeart/2005/8/layout/default"/>
    <dgm:cxn modelId="{00640DED-1C22-47CE-81ED-A26F8459022D}" type="presParOf" srcId="{958803EC-FC06-419A-93D8-35182BFD87B5}" destId="{7D5FA550-D94D-4ECD-9126-94A9B07F9209}" srcOrd="7" destOrd="0" presId="urn:microsoft.com/office/officeart/2005/8/layout/default"/>
    <dgm:cxn modelId="{2CE6ABC6-F9D0-4727-AAA5-6754477C1424}" type="presParOf" srcId="{958803EC-FC06-419A-93D8-35182BFD87B5}" destId="{883C5E80-DF74-430A-B5AF-F1D1684D734D}" srcOrd="8" destOrd="0" presId="urn:microsoft.com/office/officeart/2005/8/layout/default"/>
    <dgm:cxn modelId="{7A82B561-C0A9-4F59-B687-09A1BF424A59}" type="presParOf" srcId="{958803EC-FC06-419A-93D8-35182BFD87B5}" destId="{701AA7E0-5A13-40EC-86AB-B291601E521D}" srcOrd="9" destOrd="0" presId="urn:microsoft.com/office/officeart/2005/8/layout/default"/>
    <dgm:cxn modelId="{CFB4987A-1AB6-401E-9B59-961312C8E79B}" type="presParOf" srcId="{958803EC-FC06-419A-93D8-35182BFD87B5}" destId="{0FB5C028-6A3D-4FEB-8CE7-250665E76E4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6692EF-0610-416B-B12D-BB8CBA3838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5E8B5-C251-4A63-B4DE-35234D9B96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Deploy additional </a:t>
          </a:r>
          <a:r>
            <a:rPr lang="en-US" b="1" dirty="0"/>
            <a:t>station staff, cleaners, and customer service personnel</a:t>
          </a:r>
          <a:r>
            <a:rPr lang="en-US" dirty="0"/>
            <a:t> during October to manage crowd flow and maintain service quality.</a:t>
          </a:r>
        </a:p>
      </dgm:t>
    </dgm:pt>
    <dgm:pt modelId="{2216CF57-270C-4F9F-8D8F-F0E1906FC6C0}" type="parTrans" cxnId="{B83FB7F1-AF14-4D2C-9B43-0D318A0B0B10}">
      <dgm:prSet/>
      <dgm:spPr/>
      <dgm:t>
        <a:bodyPr/>
        <a:lstStyle/>
        <a:p>
          <a:endParaRPr lang="en-US"/>
        </a:p>
      </dgm:t>
    </dgm:pt>
    <dgm:pt modelId="{5E4E217A-3CCB-4572-A6E7-94210C7E920E}" type="sibTrans" cxnId="{B83FB7F1-AF14-4D2C-9B43-0D318A0B0B10}">
      <dgm:prSet/>
      <dgm:spPr/>
      <dgm:t>
        <a:bodyPr/>
        <a:lstStyle/>
        <a:p>
          <a:endParaRPr lang="en-US"/>
        </a:p>
      </dgm:t>
    </dgm:pt>
    <dgm:pt modelId="{E64429CC-F1DF-443E-B336-4CCA2645E1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Leverage October’s high ridership for </a:t>
          </a:r>
          <a:r>
            <a:rPr lang="en-US" b="1" dirty="0"/>
            <a:t>awareness campaigns</a:t>
          </a:r>
          <a:r>
            <a:rPr lang="en-US" dirty="0"/>
            <a:t>, such as promoting safety, new services, or fare programs.</a:t>
          </a:r>
        </a:p>
      </dgm:t>
    </dgm:pt>
    <dgm:pt modelId="{D3C7B3FF-4359-4294-87F3-21CB742AE6B6}" type="parTrans" cxnId="{CCE47B2E-649D-4E08-89EE-DE117F8A46DC}">
      <dgm:prSet/>
      <dgm:spPr/>
      <dgm:t>
        <a:bodyPr/>
        <a:lstStyle/>
        <a:p>
          <a:endParaRPr lang="en-US"/>
        </a:p>
      </dgm:t>
    </dgm:pt>
    <dgm:pt modelId="{81DCC49F-6A3E-4E21-8ACA-2FE4C32D4AB5}" type="sibTrans" cxnId="{CCE47B2E-649D-4E08-89EE-DE117F8A46DC}">
      <dgm:prSet/>
      <dgm:spPr/>
      <dgm:t>
        <a:bodyPr/>
        <a:lstStyle/>
        <a:p>
          <a:endParaRPr lang="en-US"/>
        </a:p>
      </dgm:t>
    </dgm:pt>
    <dgm:pt modelId="{82B20113-7382-4452-A344-3DE2A7E8463B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dirty="0"/>
            <a:t>Boost awareness and possibly incentives during</a:t>
          </a:r>
          <a:r>
            <a:rPr lang="en-US" dirty="0">
              <a:latin typeface="Aptos Display" panose="020F0302020204030204"/>
            </a:rPr>
            <a:t> January</a:t>
          </a:r>
          <a:r>
            <a:rPr lang="en-US" dirty="0"/>
            <a:t> </a:t>
          </a:r>
          <a:r>
            <a:rPr lang="en-US" dirty="0">
              <a:latin typeface="Aptos Display" panose="020F0302020204030204"/>
            </a:rPr>
            <a:t>&amp; February </a:t>
          </a:r>
          <a:r>
            <a:rPr lang="en-US" dirty="0"/>
            <a:t>to counter the predictable drop. Schedule planned maintenance or cost-saving adjustments in </a:t>
          </a:r>
          <a:r>
            <a:rPr lang="en-US" dirty="0">
              <a:latin typeface="Aptos Display" panose="020F0302020204030204"/>
            </a:rPr>
            <a:t>January &amp; February,</a:t>
          </a:r>
          <a:r>
            <a:rPr lang="en-US" dirty="0"/>
            <a:t> when</a:t>
          </a:r>
          <a:r>
            <a:rPr lang="en-US" dirty="0">
              <a:latin typeface="Aptos Display" panose="020F0302020204030204"/>
            </a:rPr>
            <a:t> traffic</a:t>
          </a:r>
          <a:r>
            <a:rPr lang="en-US" dirty="0"/>
            <a:t> naturally dips.</a:t>
          </a:r>
        </a:p>
      </dgm:t>
    </dgm:pt>
    <dgm:pt modelId="{CA21C8E7-A733-4A5D-B2E5-FF13D55A5DB7}" type="parTrans" cxnId="{B91A0C7E-1B70-461A-848E-0833CE6B20FA}">
      <dgm:prSet/>
      <dgm:spPr/>
      <dgm:t>
        <a:bodyPr/>
        <a:lstStyle/>
        <a:p>
          <a:endParaRPr lang="en-US"/>
        </a:p>
      </dgm:t>
    </dgm:pt>
    <dgm:pt modelId="{F2E73153-37B8-4417-8EFC-D0B5C52F0565}" type="sibTrans" cxnId="{B91A0C7E-1B70-461A-848E-0833CE6B20FA}">
      <dgm:prSet/>
      <dgm:spPr/>
      <dgm:t>
        <a:bodyPr/>
        <a:lstStyle/>
        <a:p>
          <a:endParaRPr lang="en-US"/>
        </a:p>
      </dgm:t>
    </dgm:pt>
    <dgm:pt modelId="{CD1551E5-D37D-4DEB-8F5B-53CCBDB662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In buses, expanding the routes that see a high demand and improving the number of flights while reducing the waiting time.</a:t>
          </a:r>
          <a:endParaRPr lang="en-US" dirty="0"/>
        </a:p>
      </dgm:t>
    </dgm:pt>
    <dgm:pt modelId="{7FC99A6F-DF79-45F3-8484-A47561742A74}" type="parTrans" cxnId="{F74AE595-AF41-46D8-AB86-626202D88ADB}">
      <dgm:prSet/>
      <dgm:spPr/>
      <dgm:t>
        <a:bodyPr/>
        <a:lstStyle/>
        <a:p>
          <a:endParaRPr lang="en-US"/>
        </a:p>
      </dgm:t>
    </dgm:pt>
    <dgm:pt modelId="{CF1B569C-5797-4EBA-9CBD-78839FDEDF08}" type="sibTrans" cxnId="{F74AE595-AF41-46D8-AB86-626202D88ADB}">
      <dgm:prSet/>
      <dgm:spPr/>
      <dgm:t>
        <a:bodyPr/>
        <a:lstStyle/>
        <a:p>
          <a:endParaRPr lang="en-US"/>
        </a:p>
      </dgm:t>
    </dgm:pt>
    <dgm:pt modelId="{832770F4-336C-4020-9EF7-D97FF41869C3}" type="pres">
      <dgm:prSet presAssocID="{A96692EF-0610-416B-B12D-BB8CBA3838CB}" presName="root" presStyleCnt="0">
        <dgm:presLayoutVars>
          <dgm:dir/>
          <dgm:resizeHandles val="exact"/>
        </dgm:presLayoutVars>
      </dgm:prSet>
      <dgm:spPr/>
    </dgm:pt>
    <dgm:pt modelId="{5DC00648-B732-4346-8302-75E09BB3D53D}" type="pres">
      <dgm:prSet presAssocID="{9765E8B5-C251-4A63-B4DE-35234D9B964C}" presName="compNode" presStyleCnt="0"/>
      <dgm:spPr/>
    </dgm:pt>
    <dgm:pt modelId="{B9C30732-ACE3-45F3-BBE6-D4E3FA33F116}" type="pres">
      <dgm:prSet presAssocID="{9765E8B5-C251-4A63-B4DE-35234D9B964C}" presName="bgRect" presStyleLbl="bgShp" presStyleIdx="0" presStyleCnt="4"/>
      <dgm:spPr/>
    </dgm:pt>
    <dgm:pt modelId="{AB1EDBD5-CD8E-4F50-9284-4B8012DADB26}" type="pres">
      <dgm:prSet presAssocID="{9765E8B5-C251-4A63-B4DE-35234D9B96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2F3578D-B8FE-467F-A68B-3065C1E792F4}" type="pres">
      <dgm:prSet presAssocID="{9765E8B5-C251-4A63-B4DE-35234D9B964C}" presName="spaceRect" presStyleCnt="0"/>
      <dgm:spPr/>
    </dgm:pt>
    <dgm:pt modelId="{AC20D168-4A22-47D8-B991-7FBBD83CEF0A}" type="pres">
      <dgm:prSet presAssocID="{9765E8B5-C251-4A63-B4DE-35234D9B964C}" presName="parTx" presStyleLbl="revTx" presStyleIdx="0" presStyleCnt="4">
        <dgm:presLayoutVars>
          <dgm:chMax val="0"/>
          <dgm:chPref val="0"/>
        </dgm:presLayoutVars>
      </dgm:prSet>
      <dgm:spPr/>
    </dgm:pt>
    <dgm:pt modelId="{C8CD4610-2A9A-475E-8157-B5417C25EEF4}" type="pres">
      <dgm:prSet presAssocID="{5E4E217A-3CCB-4572-A6E7-94210C7E920E}" presName="sibTrans" presStyleCnt="0"/>
      <dgm:spPr/>
    </dgm:pt>
    <dgm:pt modelId="{F8EF8930-0B1F-46E1-AEE5-B9F419BC395B}" type="pres">
      <dgm:prSet presAssocID="{E64429CC-F1DF-443E-B336-4CCA2645E127}" presName="compNode" presStyleCnt="0"/>
      <dgm:spPr/>
    </dgm:pt>
    <dgm:pt modelId="{B1CF5110-B7B5-4BA6-80D3-A7A8AC3D854C}" type="pres">
      <dgm:prSet presAssocID="{E64429CC-F1DF-443E-B336-4CCA2645E127}" presName="bgRect" presStyleLbl="bgShp" presStyleIdx="1" presStyleCnt="4"/>
      <dgm:spPr/>
    </dgm:pt>
    <dgm:pt modelId="{BFF44A0C-2DFB-49CE-B2AD-44791A7DA8B0}" type="pres">
      <dgm:prSet presAssocID="{E64429CC-F1DF-443E-B336-4CCA2645E12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FFE81BF1-C7A6-479D-A849-E3FA3BC8B4AB}" type="pres">
      <dgm:prSet presAssocID="{E64429CC-F1DF-443E-B336-4CCA2645E127}" presName="spaceRect" presStyleCnt="0"/>
      <dgm:spPr/>
    </dgm:pt>
    <dgm:pt modelId="{96113331-8F66-491A-9E03-739B8409793A}" type="pres">
      <dgm:prSet presAssocID="{E64429CC-F1DF-443E-B336-4CCA2645E127}" presName="parTx" presStyleLbl="revTx" presStyleIdx="1" presStyleCnt="4">
        <dgm:presLayoutVars>
          <dgm:chMax val="0"/>
          <dgm:chPref val="0"/>
        </dgm:presLayoutVars>
      </dgm:prSet>
      <dgm:spPr/>
    </dgm:pt>
    <dgm:pt modelId="{9FDD1565-E8FE-4F51-B27D-0EEDAC09E130}" type="pres">
      <dgm:prSet presAssocID="{81DCC49F-6A3E-4E21-8ACA-2FE4C32D4AB5}" presName="sibTrans" presStyleCnt="0"/>
      <dgm:spPr/>
    </dgm:pt>
    <dgm:pt modelId="{EC787B23-9BD6-40AA-8A14-967FA9231A4A}" type="pres">
      <dgm:prSet presAssocID="{82B20113-7382-4452-A344-3DE2A7E8463B}" presName="compNode" presStyleCnt="0"/>
      <dgm:spPr/>
    </dgm:pt>
    <dgm:pt modelId="{83FD014D-AF97-4CB0-AB37-9AAFF0132B2B}" type="pres">
      <dgm:prSet presAssocID="{82B20113-7382-4452-A344-3DE2A7E8463B}" presName="bgRect" presStyleLbl="bgShp" presStyleIdx="2" presStyleCnt="4"/>
      <dgm:spPr/>
    </dgm:pt>
    <dgm:pt modelId="{1DD3A338-A42B-4B47-9E4B-4D7E8DE5725A}" type="pres">
      <dgm:prSet presAssocID="{82B20113-7382-4452-A344-3DE2A7E846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kateboard"/>
        </a:ext>
      </dgm:extLst>
    </dgm:pt>
    <dgm:pt modelId="{FD23D0D8-8A28-4FB7-9BB4-509C5A903E25}" type="pres">
      <dgm:prSet presAssocID="{82B20113-7382-4452-A344-3DE2A7E8463B}" presName="spaceRect" presStyleCnt="0"/>
      <dgm:spPr/>
    </dgm:pt>
    <dgm:pt modelId="{50DD51AD-7257-4FF8-90BA-16E36F603D81}" type="pres">
      <dgm:prSet presAssocID="{82B20113-7382-4452-A344-3DE2A7E8463B}" presName="parTx" presStyleLbl="revTx" presStyleIdx="2" presStyleCnt="4">
        <dgm:presLayoutVars>
          <dgm:chMax val="0"/>
          <dgm:chPref val="0"/>
        </dgm:presLayoutVars>
      </dgm:prSet>
      <dgm:spPr/>
    </dgm:pt>
    <dgm:pt modelId="{EFA98568-6B2B-4464-968B-E8CA50204DB3}" type="pres">
      <dgm:prSet presAssocID="{F2E73153-37B8-4417-8EFC-D0B5C52F0565}" presName="sibTrans" presStyleCnt="0"/>
      <dgm:spPr/>
    </dgm:pt>
    <dgm:pt modelId="{223F9720-043D-4811-9B2C-D6399810F11C}" type="pres">
      <dgm:prSet presAssocID="{CD1551E5-D37D-4DEB-8F5B-53CCBDB662C0}" presName="compNode" presStyleCnt="0"/>
      <dgm:spPr/>
    </dgm:pt>
    <dgm:pt modelId="{1C8E4051-2EA7-486C-B9E4-43A9A47C9C8E}" type="pres">
      <dgm:prSet presAssocID="{CD1551E5-D37D-4DEB-8F5B-53CCBDB662C0}" presName="bgRect" presStyleLbl="bgShp" presStyleIdx="3" presStyleCnt="4"/>
      <dgm:spPr/>
    </dgm:pt>
    <dgm:pt modelId="{A383585C-373D-49B1-9A6E-9DAD7BA8DC84}" type="pres">
      <dgm:prSet presAssocID="{CD1551E5-D37D-4DEB-8F5B-53CCBDB662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5912E4A-A08A-4050-B29C-D782E505686E}" type="pres">
      <dgm:prSet presAssocID="{CD1551E5-D37D-4DEB-8F5B-53CCBDB662C0}" presName="spaceRect" presStyleCnt="0"/>
      <dgm:spPr/>
    </dgm:pt>
    <dgm:pt modelId="{23FCE192-54E7-479F-A9BC-F3D804386B57}" type="pres">
      <dgm:prSet presAssocID="{CD1551E5-D37D-4DEB-8F5B-53CCBDB662C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5E6726-DA7D-48F0-90C9-BEFE12CC52B9}" type="presOf" srcId="{82B20113-7382-4452-A344-3DE2A7E8463B}" destId="{50DD51AD-7257-4FF8-90BA-16E36F603D81}" srcOrd="0" destOrd="0" presId="urn:microsoft.com/office/officeart/2018/2/layout/IconVerticalSolidList"/>
    <dgm:cxn modelId="{CCE47B2E-649D-4E08-89EE-DE117F8A46DC}" srcId="{A96692EF-0610-416B-B12D-BB8CBA3838CB}" destId="{E64429CC-F1DF-443E-B336-4CCA2645E127}" srcOrd="1" destOrd="0" parTransId="{D3C7B3FF-4359-4294-87F3-21CB742AE6B6}" sibTransId="{81DCC49F-6A3E-4E21-8ACA-2FE4C32D4AB5}"/>
    <dgm:cxn modelId="{538B9842-9AC4-4611-8E13-6CFA11F2069B}" type="presOf" srcId="{A96692EF-0610-416B-B12D-BB8CBA3838CB}" destId="{832770F4-336C-4020-9EF7-D97FF41869C3}" srcOrd="0" destOrd="0" presId="urn:microsoft.com/office/officeart/2018/2/layout/IconVerticalSolidList"/>
    <dgm:cxn modelId="{6E289A76-4EBF-451D-AA60-B6EA9CC08408}" type="presOf" srcId="{CD1551E5-D37D-4DEB-8F5B-53CCBDB662C0}" destId="{23FCE192-54E7-479F-A9BC-F3D804386B57}" srcOrd="0" destOrd="0" presId="urn:microsoft.com/office/officeart/2018/2/layout/IconVerticalSolidList"/>
    <dgm:cxn modelId="{B91A0C7E-1B70-461A-848E-0833CE6B20FA}" srcId="{A96692EF-0610-416B-B12D-BB8CBA3838CB}" destId="{82B20113-7382-4452-A344-3DE2A7E8463B}" srcOrd="2" destOrd="0" parTransId="{CA21C8E7-A733-4A5D-B2E5-FF13D55A5DB7}" sibTransId="{F2E73153-37B8-4417-8EFC-D0B5C52F0565}"/>
    <dgm:cxn modelId="{EFE04B8E-43A6-4C76-9797-A6139F6CBCB0}" type="presOf" srcId="{E64429CC-F1DF-443E-B336-4CCA2645E127}" destId="{96113331-8F66-491A-9E03-739B8409793A}" srcOrd="0" destOrd="0" presId="urn:microsoft.com/office/officeart/2018/2/layout/IconVerticalSolidList"/>
    <dgm:cxn modelId="{F74AE595-AF41-46D8-AB86-626202D88ADB}" srcId="{A96692EF-0610-416B-B12D-BB8CBA3838CB}" destId="{CD1551E5-D37D-4DEB-8F5B-53CCBDB662C0}" srcOrd="3" destOrd="0" parTransId="{7FC99A6F-DF79-45F3-8484-A47561742A74}" sibTransId="{CF1B569C-5797-4EBA-9CBD-78839FDEDF08}"/>
    <dgm:cxn modelId="{DC9B6BDA-AAA8-4424-9C9A-FC8C573B67EA}" type="presOf" srcId="{9765E8B5-C251-4A63-B4DE-35234D9B964C}" destId="{AC20D168-4A22-47D8-B991-7FBBD83CEF0A}" srcOrd="0" destOrd="0" presId="urn:microsoft.com/office/officeart/2018/2/layout/IconVerticalSolidList"/>
    <dgm:cxn modelId="{B83FB7F1-AF14-4D2C-9B43-0D318A0B0B10}" srcId="{A96692EF-0610-416B-B12D-BB8CBA3838CB}" destId="{9765E8B5-C251-4A63-B4DE-35234D9B964C}" srcOrd="0" destOrd="0" parTransId="{2216CF57-270C-4F9F-8D8F-F0E1906FC6C0}" sibTransId="{5E4E217A-3CCB-4572-A6E7-94210C7E920E}"/>
    <dgm:cxn modelId="{880FE5EC-B661-4831-BE54-F1DA7945FF54}" type="presParOf" srcId="{832770F4-336C-4020-9EF7-D97FF41869C3}" destId="{5DC00648-B732-4346-8302-75E09BB3D53D}" srcOrd="0" destOrd="0" presId="urn:microsoft.com/office/officeart/2018/2/layout/IconVerticalSolidList"/>
    <dgm:cxn modelId="{51A165F5-AEEF-43B0-88AF-1AB787EF3644}" type="presParOf" srcId="{5DC00648-B732-4346-8302-75E09BB3D53D}" destId="{B9C30732-ACE3-45F3-BBE6-D4E3FA33F116}" srcOrd="0" destOrd="0" presId="urn:microsoft.com/office/officeart/2018/2/layout/IconVerticalSolidList"/>
    <dgm:cxn modelId="{751A21E2-7B2E-4520-A22D-716D5CD16116}" type="presParOf" srcId="{5DC00648-B732-4346-8302-75E09BB3D53D}" destId="{AB1EDBD5-CD8E-4F50-9284-4B8012DADB26}" srcOrd="1" destOrd="0" presId="urn:microsoft.com/office/officeart/2018/2/layout/IconVerticalSolidList"/>
    <dgm:cxn modelId="{6BFB7C79-2C84-4DCC-B83D-C8FE32084DBF}" type="presParOf" srcId="{5DC00648-B732-4346-8302-75E09BB3D53D}" destId="{72F3578D-B8FE-467F-A68B-3065C1E792F4}" srcOrd="2" destOrd="0" presId="urn:microsoft.com/office/officeart/2018/2/layout/IconVerticalSolidList"/>
    <dgm:cxn modelId="{E41CBF54-FA87-4544-9D8E-E7E65223CA06}" type="presParOf" srcId="{5DC00648-B732-4346-8302-75E09BB3D53D}" destId="{AC20D168-4A22-47D8-B991-7FBBD83CEF0A}" srcOrd="3" destOrd="0" presId="urn:microsoft.com/office/officeart/2018/2/layout/IconVerticalSolidList"/>
    <dgm:cxn modelId="{A4015DC0-C55E-4EEF-BBCF-192B4F5A70DD}" type="presParOf" srcId="{832770F4-336C-4020-9EF7-D97FF41869C3}" destId="{C8CD4610-2A9A-475E-8157-B5417C25EEF4}" srcOrd="1" destOrd="0" presId="urn:microsoft.com/office/officeart/2018/2/layout/IconVerticalSolidList"/>
    <dgm:cxn modelId="{12FDAFCB-58AB-4E60-B2D6-98558C44DB79}" type="presParOf" srcId="{832770F4-336C-4020-9EF7-D97FF41869C3}" destId="{F8EF8930-0B1F-46E1-AEE5-B9F419BC395B}" srcOrd="2" destOrd="0" presId="urn:microsoft.com/office/officeart/2018/2/layout/IconVerticalSolidList"/>
    <dgm:cxn modelId="{7BE0FFED-20CD-4576-9C54-65A1EE8FAAAA}" type="presParOf" srcId="{F8EF8930-0B1F-46E1-AEE5-B9F419BC395B}" destId="{B1CF5110-B7B5-4BA6-80D3-A7A8AC3D854C}" srcOrd="0" destOrd="0" presId="urn:microsoft.com/office/officeart/2018/2/layout/IconVerticalSolidList"/>
    <dgm:cxn modelId="{2D21DEF1-30C1-49EA-A8C0-C9D82BBED55A}" type="presParOf" srcId="{F8EF8930-0B1F-46E1-AEE5-B9F419BC395B}" destId="{BFF44A0C-2DFB-49CE-B2AD-44791A7DA8B0}" srcOrd="1" destOrd="0" presId="urn:microsoft.com/office/officeart/2018/2/layout/IconVerticalSolidList"/>
    <dgm:cxn modelId="{8711BA10-713C-4BFB-99AF-770BA6421822}" type="presParOf" srcId="{F8EF8930-0B1F-46E1-AEE5-B9F419BC395B}" destId="{FFE81BF1-C7A6-479D-A849-E3FA3BC8B4AB}" srcOrd="2" destOrd="0" presId="urn:microsoft.com/office/officeart/2018/2/layout/IconVerticalSolidList"/>
    <dgm:cxn modelId="{E4477140-36B7-4D3C-9CC4-2FC9AA7B49FF}" type="presParOf" srcId="{F8EF8930-0B1F-46E1-AEE5-B9F419BC395B}" destId="{96113331-8F66-491A-9E03-739B8409793A}" srcOrd="3" destOrd="0" presId="urn:microsoft.com/office/officeart/2018/2/layout/IconVerticalSolidList"/>
    <dgm:cxn modelId="{DB20DA45-DC2A-40A0-B261-330CCB0BD389}" type="presParOf" srcId="{832770F4-336C-4020-9EF7-D97FF41869C3}" destId="{9FDD1565-E8FE-4F51-B27D-0EEDAC09E130}" srcOrd="3" destOrd="0" presId="urn:microsoft.com/office/officeart/2018/2/layout/IconVerticalSolidList"/>
    <dgm:cxn modelId="{F217EA36-27BD-487F-8331-6A897F446748}" type="presParOf" srcId="{832770F4-336C-4020-9EF7-D97FF41869C3}" destId="{EC787B23-9BD6-40AA-8A14-967FA9231A4A}" srcOrd="4" destOrd="0" presId="urn:microsoft.com/office/officeart/2018/2/layout/IconVerticalSolidList"/>
    <dgm:cxn modelId="{AC2253EF-B7FB-4221-9B0E-5983BFAA72F4}" type="presParOf" srcId="{EC787B23-9BD6-40AA-8A14-967FA9231A4A}" destId="{83FD014D-AF97-4CB0-AB37-9AAFF0132B2B}" srcOrd="0" destOrd="0" presId="urn:microsoft.com/office/officeart/2018/2/layout/IconVerticalSolidList"/>
    <dgm:cxn modelId="{D8705E95-823A-4A76-A1C9-EFE9AF691F08}" type="presParOf" srcId="{EC787B23-9BD6-40AA-8A14-967FA9231A4A}" destId="{1DD3A338-A42B-4B47-9E4B-4D7E8DE5725A}" srcOrd="1" destOrd="0" presId="urn:microsoft.com/office/officeart/2018/2/layout/IconVerticalSolidList"/>
    <dgm:cxn modelId="{5691E9E5-8932-408A-BB81-36CCBCDEFCA5}" type="presParOf" srcId="{EC787B23-9BD6-40AA-8A14-967FA9231A4A}" destId="{FD23D0D8-8A28-4FB7-9BB4-509C5A903E25}" srcOrd="2" destOrd="0" presId="urn:microsoft.com/office/officeart/2018/2/layout/IconVerticalSolidList"/>
    <dgm:cxn modelId="{08875B3C-FCCA-4AA9-A267-D0F79039AF36}" type="presParOf" srcId="{EC787B23-9BD6-40AA-8A14-967FA9231A4A}" destId="{50DD51AD-7257-4FF8-90BA-16E36F603D81}" srcOrd="3" destOrd="0" presId="urn:microsoft.com/office/officeart/2018/2/layout/IconVerticalSolidList"/>
    <dgm:cxn modelId="{4E091AC8-1651-44FB-B516-94B8183B69D3}" type="presParOf" srcId="{832770F4-336C-4020-9EF7-D97FF41869C3}" destId="{EFA98568-6B2B-4464-968B-E8CA50204DB3}" srcOrd="5" destOrd="0" presId="urn:microsoft.com/office/officeart/2018/2/layout/IconVerticalSolidList"/>
    <dgm:cxn modelId="{955F7257-6684-42B7-99F2-DDD912031B29}" type="presParOf" srcId="{832770F4-336C-4020-9EF7-D97FF41869C3}" destId="{223F9720-043D-4811-9B2C-D6399810F11C}" srcOrd="6" destOrd="0" presId="urn:microsoft.com/office/officeart/2018/2/layout/IconVerticalSolidList"/>
    <dgm:cxn modelId="{2AEDE739-0902-4AF9-8BA6-D04514F0585B}" type="presParOf" srcId="{223F9720-043D-4811-9B2C-D6399810F11C}" destId="{1C8E4051-2EA7-486C-B9E4-43A9A47C9C8E}" srcOrd="0" destOrd="0" presId="urn:microsoft.com/office/officeart/2018/2/layout/IconVerticalSolidList"/>
    <dgm:cxn modelId="{58DB49F3-10CF-44C2-B73C-ECE4A9869E40}" type="presParOf" srcId="{223F9720-043D-4811-9B2C-D6399810F11C}" destId="{A383585C-373D-49B1-9A6E-9DAD7BA8DC84}" srcOrd="1" destOrd="0" presId="urn:microsoft.com/office/officeart/2018/2/layout/IconVerticalSolidList"/>
    <dgm:cxn modelId="{83CEAF9F-0C9A-4249-82F4-00F37A83FB4F}" type="presParOf" srcId="{223F9720-043D-4811-9B2C-D6399810F11C}" destId="{95912E4A-A08A-4050-B29C-D782E505686E}" srcOrd="2" destOrd="0" presId="urn:microsoft.com/office/officeart/2018/2/layout/IconVerticalSolidList"/>
    <dgm:cxn modelId="{485947B7-6337-4A7C-A4E3-9499042F6C54}" type="presParOf" srcId="{223F9720-043D-4811-9B2C-D6399810F11C}" destId="{23FCE192-54E7-479F-A9BC-F3D804386B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2E1AF-1476-4544-9F84-E797569CE78D}">
      <dsp:nvSpPr>
        <dsp:cNvPr id="0" name=""/>
        <dsp:cNvSpPr/>
      </dsp:nvSpPr>
      <dsp:spPr>
        <a:xfrm>
          <a:off x="776369" y="883"/>
          <a:ext cx="2339051" cy="1403431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•- Total Rows: 1706</a:t>
          </a:r>
        </a:p>
      </dsp:txBody>
      <dsp:txXfrm>
        <a:off x="776369" y="883"/>
        <a:ext cx="2339051" cy="1403431"/>
      </dsp:txXfrm>
    </dsp:sp>
    <dsp:sp modelId="{E6768BAE-39BD-4152-A9A5-F5863ACE1203}">
      <dsp:nvSpPr>
        <dsp:cNvPr id="0" name=""/>
        <dsp:cNvSpPr/>
      </dsp:nvSpPr>
      <dsp:spPr>
        <a:xfrm>
          <a:off x="3349326" y="883"/>
          <a:ext cx="2339051" cy="1403431"/>
        </a:xfrm>
        <a:prstGeom prst="rect">
          <a:avLst/>
        </a:prstGeom>
        <a:solidFill>
          <a:schemeClr val="accent1">
            <a:shade val="50000"/>
            <a:hueOff val="196550"/>
            <a:satOff val="-20659"/>
            <a:lumOff val="178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•- Total Columns: 15</a:t>
          </a:r>
        </a:p>
      </dsp:txBody>
      <dsp:txXfrm>
        <a:off x="3349326" y="883"/>
        <a:ext cx="2339051" cy="1403431"/>
      </dsp:txXfrm>
    </dsp:sp>
    <dsp:sp modelId="{33E0755E-D960-4D13-928F-19666481E69F}">
      <dsp:nvSpPr>
        <dsp:cNvPr id="0" name=""/>
        <dsp:cNvSpPr/>
      </dsp:nvSpPr>
      <dsp:spPr>
        <a:xfrm>
          <a:off x="776369" y="1638219"/>
          <a:ext cx="2339051" cy="1403431"/>
        </a:xfrm>
        <a:prstGeom prst="rect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•- Key Attributes:</a:t>
          </a:r>
        </a:p>
      </dsp:txBody>
      <dsp:txXfrm>
        <a:off x="776369" y="1638219"/>
        <a:ext cx="2339051" cy="1403431"/>
      </dsp:txXfrm>
    </dsp:sp>
    <dsp:sp modelId="{AAD2B25D-D80B-4287-A63A-FBB03C5F1C7F}">
      <dsp:nvSpPr>
        <dsp:cNvPr id="0" name=""/>
        <dsp:cNvSpPr/>
      </dsp:nvSpPr>
      <dsp:spPr>
        <a:xfrm>
          <a:off x="3349326" y="1638219"/>
          <a:ext cx="2339051" cy="1403431"/>
        </a:xfrm>
        <a:prstGeom prst="rect">
          <a:avLst/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Date, Total Estimated Ridership,</a:t>
          </a:r>
          <a:r>
            <a:rPr lang="en-US" sz="1800" kern="1200">
              <a:latin typeface="Aptos Display" panose="020F0302020204030204"/>
            </a:rPr>
            <a:t> </a:t>
          </a:r>
          <a:r>
            <a:rPr lang="en-US" sz="1800" kern="1200"/>
            <a:t> % of Comparable Pre-Pandemic Day</a:t>
          </a:r>
          <a:r>
            <a:rPr lang="en-US" sz="1800" kern="1200">
              <a:latin typeface="Aptos Display" panose="020F0302020204030204"/>
            </a:rPr>
            <a:t>.</a:t>
          </a:r>
          <a:endParaRPr lang="en-US" sz="1800" kern="1200"/>
        </a:p>
      </dsp:txBody>
      <dsp:txXfrm>
        <a:off x="3349326" y="1638219"/>
        <a:ext cx="2339051" cy="1403431"/>
      </dsp:txXfrm>
    </dsp:sp>
    <dsp:sp modelId="{883C5E80-DF74-430A-B5AF-F1D1684D734D}">
      <dsp:nvSpPr>
        <dsp:cNvPr id="0" name=""/>
        <dsp:cNvSpPr/>
      </dsp:nvSpPr>
      <dsp:spPr>
        <a:xfrm>
          <a:off x="776369" y="3275556"/>
          <a:ext cx="2339051" cy="1403431"/>
        </a:xfrm>
        <a:prstGeom prst="rect">
          <a:avLst/>
        </a:prstGeom>
        <a:solidFill>
          <a:schemeClr val="accent1">
            <a:shade val="50000"/>
            <a:hueOff val="393099"/>
            <a:satOff val="-41319"/>
            <a:lumOff val="356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•- Includes ridership data for subways, buses, railroads, and more.</a:t>
          </a:r>
        </a:p>
      </dsp:txBody>
      <dsp:txXfrm>
        <a:off x="776369" y="3275556"/>
        <a:ext cx="2339051" cy="1403431"/>
      </dsp:txXfrm>
    </dsp:sp>
    <dsp:sp modelId="{0FB5C028-6A3D-4FEB-8CE7-250665E76E44}">
      <dsp:nvSpPr>
        <dsp:cNvPr id="0" name=""/>
        <dsp:cNvSpPr/>
      </dsp:nvSpPr>
      <dsp:spPr>
        <a:xfrm>
          <a:off x="3349326" y="3275556"/>
          <a:ext cx="2339051" cy="1403431"/>
        </a:xfrm>
        <a:prstGeom prst="rect">
          <a:avLst/>
        </a:prstGeom>
        <a:solidFill>
          <a:schemeClr val="accent1">
            <a:shade val="50000"/>
            <a:hueOff val="196550"/>
            <a:satOff val="-20659"/>
            <a:lumOff val="178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•- Provides comparisons to pre-pandemic ridership levels.</a:t>
          </a:r>
        </a:p>
      </dsp:txBody>
      <dsp:txXfrm>
        <a:off x="3349326" y="3275556"/>
        <a:ext cx="2339051" cy="1403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30732-ACE3-45F3-BBE6-D4E3FA33F116}">
      <dsp:nvSpPr>
        <dsp:cNvPr id="0" name=""/>
        <dsp:cNvSpPr/>
      </dsp:nvSpPr>
      <dsp:spPr>
        <a:xfrm>
          <a:off x="0" y="2222"/>
          <a:ext cx="8501604" cy="112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EDBD5-CD8E-4F50-9284-4B8012DADB26}">
      <dsp:nvSpPr>
        <dsp:cNvPr id="0" name=""/>
        <dsp:cNvSpPr/>
      </dsp:nvSpPr>
      <dsp:spPr>
        <a:xfrm>
          <a:off x="340765" y="255684"/>
          <a:ext cx="619574" cy="619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20D168-4A22-47D8-B991-7FBBD83CEF0A}">
      <dsp:nvSpPr>
        <dsp:cNvPr id="0" name=""/>
        <dsp:cNvSpPr/>
      </dsp:nvSpPr>
      <dsp:spPr>
        <a:xfrm>
          <a:off x="1301105" y="2222"/>
          <a:ext cx="7200498" cy="112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Deploy additional </a:t>
          </a:r>
          <a:r>
            <a:rPr lang="en-US" sz="1800" b="1" kern="1200" dirty="0"/>
            <a:t>station staff, cleaners, and customer service personnel</a:t>
          </a:r>
          <a:r>
            <a:rPr lang="en-US" sz="1800" kern="1200" dirty="0"/>
            <a:t> during October to manage crowd flow and maintain service quality.</a:t>
          </a:r>
        </a:p>
      </dsp:txBody>
      <dsp:txXfrm>
        <a:off x="1301105" y="2222"/>
        <a:ext cx="7200498" cy="1126498"/>
      </dsp:txXfrm>
    </dsp:sp>
    <dsp:sp modelId="{B1CF5110-B7B5-4BA6-80D3-A7A8AC3D854C}">
      <dsp:nvSpPr>
        <dsp:cNvPr id="0" name=""/>
        <dsp:cNvSpPr/>
      </dsp:nvSpPr>
      <dsp:spPr>
        <a:xfrm>
          <a:off x="0" y="1410345"/>
          <a:ext cx="8501604" cy="112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44A0C-2DFB-49CE-B2AD-44791A7DA8B0}">
      <dsp:nvSpPr>
        <dsp:cNvPr id="0" name=""/>
        <dsp:cNvSpPr/>
      </dsp:nvSpPr>
      <dsp:spPr>
        <a:xfrm>
          <a:off x="340765" y="1663807"/>
          <a:ext cx="619574" cy="619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13331-8F66-491A-9E03-739B8409793A}">
      <dsp:nvSpPr>
        <dsp:cNvPr id="0" name=""/>
        <dsp:cNvSpPr/>
      </dsp:nvSpPr>
      <dsp:spPr>
        <a:xfrm>
          <a:off x="1301105" y="1410345"/>
          <a:ext cx="7200498" cy="112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Leverage October’s high ridership for </a:t>
          </a:r>
          <a:r>
            <a:rPr lang="en-US" sz="1800" b="1" kern="1200" dirty="0"/>
            <a:t>awareness campaigns</a:t>
          </a:r>
          <a:r>
            <a:rPr lang="en-US" sz="1800" kern="1200" dirty="0"/>
            <a:t>, such as promoting safety, new services, or fare programs.</a:t>
          </a:r>
        </a:p>
      </dsp:txBody>
      <dsp:txXfrm>
        <a:off x="1301105" y="1410345"/>
        <a:ext cx="7200498" cy="1126498"/>
      </dsp:txXfrm>
    </dsp:sp>
    <dsp:sp modelId="{83FD014D-AF97-4CB0-AB37-9AAFF0132B2B}">
      <dsp:nvSpPr>
        <dsp:cNvPr id="0" name=""/>
        <dsp:cNvSpPr/>
      </dsp:nvSpPr>
      <dsp:spPr>
        <a:xfrm>
          <a:off x="0" y="2818468"/>
          <a:ext cx="8501604" cy="112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3A338-A42B-4B47-9E4B-4D7E8DE5725A}">
      <dsp:nvSpPr>
        <dsp:cNvPr id="0" name=""/>
        <dsp:cNvSpPr/>
      </dsp:nvSpPr>
      <dsp:spPr>
        <a:xfrm>
          <a:off x="340765" y="3071930"/>
          <a:ext cx="619574" cy="6195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D51AD-7257-4FF8-90BA-16E36F603D81}">
      <dsp:nvSpPr>
        <dsp:cNvPr id="0" name=""/>
        <dsp:cNvSpPr/>
      </dsp:nvSpPr>
      <dsp:spPr>
        <a:xfrm>
          <a:off x="1301105" y="2818468"/>
          <a:ext cx="7200498" cy="112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Boost awareness and possibly incentives during</a:t>
          </a:r>
          <a:r>
            <a:rPr lang="en-US" sz="1800" kern="1200" dirty="0">
              <a:latin typeface="Aptos Display" panose="020F0302020204030204"/>
            </a:rPr>
            <a:t> January</a:t>
          </a:r>
          <a:r>
            <a:rPr lang="en-US" sz="1800" kern="1200" dirty="0"/>
            <a:t> </a:t>
          </a:r>
          <a:r>
            <a:rPr lang="en-US" sz="1800" kern="1200" dirty="0">
              <a:latin typeface="Aptos Display" panose="020F0302020204030204"/>
            </a:rPr>
            <a:t>&amp; February </a:t>
          </a:r>
          <a:r>
            <a:rPr lang="en-US" sz="1800" kern="1200" dirty="0"/>
            <a:t>to counter the predictable drop. Schedule planned maintenance or cost-saving adjustments in </a:t>
          </a:r>
          <a:r>
            <a:rPr lang="en-US" sz="1800" kern="1200" dirty="0">
              <a:latin typeface="Aptos Display" panose="020F0302020204030204"/>
            </a:rPr>
            <a:t>January &amp; February,</a:t>
          </a:r>
          <a:r>
            <a:rPr lang="en-US" sz="1800" kern="1200" dirty="0"/>
            <a:t> when</a:t>
          </a:r>
          <a:r>
            <a:rPr lang="en-US" sz="1800" kern="1200" dirty="0">
              <a:latin typeface="Aptos Display" panose="020F0302020204030204"/>
            </a:rPr>
            <a:t> traffic</a:t>
          </a:r>
          <a:r>
            <a:rPr lang="en-US" sz="1800" kern="1200" dirty="0"/>
            <a:t> naturally dips.</a:t>
          </a:r>
        </a:p>
      </dsp:txBody>
      <dsp:txXfrm>
        <a:off x="1301105" y="2818468"/>
        <a:ext cx="7200498" cy="1126498"/>
      </dsp:txXfrm>
    </dsp:sp>
    <dsp:sp modelId="{1C8E4051-2EA7-486C-B9E4-43A9A47C9C8E}">
      <dsp:nvSpPr>
        <dsp:cNvPr id="0" name=""/>
        <dsp:cNvSpPr/>
      </dsp:nvSpPr>
      <dsp:spPr>
        <a:xfrm>
          <a:off x="0" y="4226591"/>
          <a:ext cx="8501604" cy="11264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3585C-373D-49B1-9A6E-9DAD7BA8DC84}">
      <dsp:nvSpPr>
        <dsp:cNvPr id="0" name=""/>
        <dsp:cNvSpPr/>
      </dsp:nvSpPr>
      <dsp:spPr>
        <a:xfrm>
          <a:off x="340765" y="4480053"/>
          <a:ext cx="619574" cy="6195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CE192-54E7-479F-A9BC-F3D804386B57}">
      <dsp:nvSpPr>
        <dsp:cNvPr id="0" name=""/>
        <dsp:cNvSpPr/>
      </dsp:nvSpPr>
      <dsp:spPr>
        <a:xfrm>
          <a:off x="1301105" y="4226591"/>
          <a:ext cx="7200498" cy="1126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221" tIns="119221" rIns="119221" bIns="1192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In buses, expanding the routes that see a high demand and improving the number of flights while reducing the waiting time.</a:t>
          </a:r>
          <a:endParaRPr lang="en-US" sz="1800" kern="1200" dirty="0"/>
        </a:p>
      </dsp:txBody>
      <dsp:txXfrm>
        <a:off x="1301105" y="4226591"/>
        <a:ext cx="7200498" cy="1126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2922E-B5A6-4747-8AEC-DDC38B3E29FA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D4680-4AE8-40CB-8E51-F12C928AA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2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4680-4AE8-40CB-8E51-F12C928AA6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0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D4680-4AE8-40CB-8E51-F12C928AA6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6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5127625" cy="685799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85874"/>
            <a:ext cx="5508625" cy="3407337"/>
          </a:xfrm>
        </p:spPr>
        <p:txBody>
          <a:bodyPr anchor="b">
            <a:noAutofit/>
          </a:bodyPr>
          <a:lstStyle>
            <a:lvl1pPr>
              <a:defRPr sz="5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784326"/>
            <a:ext cx="5508625" cy="787800"/>
          </a:xfrm>
        </p:spPr>
        <p:txBody>
          <a:bodyPr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8CDC8F-EBCC-371F-A83A-69244C209993}"/>
              </a:ext>
            </a:extLst>
          </p:cNvPr>
          <p:cNvSpPr/>
          <p:nvPr userDrawn="1"/>
        </p:nvSpPr>
        <p:spPr>
          <a:xfrm>
            <a:off x="587376" y="584200"/>
            <a:ext cx="11017249" cy="5397500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0" y="1141095"/>
            <a:ext cx="9575802" cy="2521511"/>
          </a:xfrm>
        </p:spPr>
        <p:txBody>
          <a:bodyPr anchor="b">
            <a:noAutofit/>
          </a:bodyPr>
          <a:lstStyle>
            <a:lvl1pPr algn="ctr">
              <a:defRPr sz="5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8100" y="3753721"/>
            <a:ext cx="9575802" cy="1064024"/>
          </a:xfrm>
        </p:spPr>
        <p:txBody>
          <a:bodyPr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368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984885"/>
            <a:ext cx="9480549" cy="2692961"/>
          </a:xfrm>
        </p:spPr>
        <p:txBody>
          <a:bodyPr anchor="b">
            <a:noAutofit/>
          </a:bodyPr>
          <a:lstStyle>
            <a:lvl1pPr algn="l">
              <a:defRPr sz="5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376" y="3768961"/>
            <a:ext cx="9480549" cy="1064024"/>
          </a:xfrm>
        </p:spPr>
        <p:txBody>
          <a:bodyPr anchor="t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7A19E8BE-47C2-34D2-2AC5-50FA401FA6AE}"/>
              </a:ext>
            </a:extLst>
          </p:cNvPr>
          <p:cNvSpPr/>
          <p:nvPr userDrawn="1"/>
        </p:nvSpPr>
        <p:spPr>
          <a:xfrm>
            <a:off x="587376" y="3723404"/>
            <a:ext cx="948055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61367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9875" cy="685799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76" y="1285874"/>
            <a:ext cx="7143750" cy="3407337"/>
          </a:xfrm>
        </p:spPr>
        <p:txBody>
          <a:bodyPr anchor="b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0876" y="4784326"/>
            <a:ext cx="7143750" cy="787800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274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33" y="1767840"/>
            <a:ext cx="9414936" cy="186195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533" y="3720913"/>
            <a:ext cx="941493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81D6F-925D-11AF-2C98-147D20F7345F}"/>
              </a:ext>
            </a:extLst>
          </p:cNvPr>
          <p:cNvSpPr/>
          <p:nvPr userDrawn="1"/>
        </p:nvSpPr>
        <p:spPr>
          <a:xfrm>
            <a:off x="1308099" y="1706880"/>
            <a:ext cx="9575804" cy="1980168"/>
          </a:xfrm>
          <a:prstGeom prst="rect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05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7A702D9-F0D6-6E51-C7A3-A37F4F89B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4625" y="219869"/>
            <a:ext cx="373155" cy="364331"/>
          </a:xfrm>
          <a:prstGeom prst="rect">
            <a:avLst/>
          </a:prstGeom>
        </p:spPr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5B50CE-7411-9DF7-D5E1-A3E206F8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533" y="1767840"/>
            <a:ext cx="9414936" cy="186195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DF0E4240-FCE5-B1CB-F0A1-3CC878A24B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533" y="3720913"/>
            <a:ext cx="941493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02958EE0-5C2B-9354-6BC1-3F5715D3E501}"/>
              </a:ext>
            </a:extLst>
          </p:cNvPr>
          <p:cNvSpPr/>
          <p:nvPr userDrawn="1"/>
        </p:nvSpPr>
        <p:spPr>
          <a:xfrm>
            <a:off x="5118100" y="3675356"/>
            <a:ext cx="1955801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08963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4" y="178667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AC4168D-DBA3-1038-A267-B5C3991018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374" y="2885149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87B46C0-64ED-A546-4708-0A59FB101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7374" y="398362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AAB606B-9644-6972-2910-97E020CD9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7374" y="5082100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F96B559-DDD5-C3D7-D7AB-8B85EFFCDC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00745" y="178667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2EE36C8-A9D5-2C5F-145D-1283212BA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00745" y="2885149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EA311-A086-03BF-9C5A-FAC97198BA0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00745" y="3983624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222D379-4CBA-1530-BD95-FC018532A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00745" y="5082100"/>
            <a:ext cx="4498973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659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1" y="1786674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0AC4168D-DBA3-1038-A267-B5C3991018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1" y="2885149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87B46C0-64ED-A546-4708-0A59FB1013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1" y="3983624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AAB606B-9644-6972-2910-97E020CD9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1" y="5082100"/>
            <a:ext cx="5503718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93797374-5F30-18F8-BC16-299A901091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1786674"/>
            <a:ext cx="5086350" cy="39218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1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75247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3" y="1786674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6E227C2C-7038-3050-0594-64731D0B0B1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86486" y="586129"/>
            <a:ext cx="3113232" cy="522311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7373" y="2635696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7373" y="3484718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7373" y="4333740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7373" y="5182764"/>
            <a:ext cx="7524751" cy="62647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2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19445" y="2562554"/>
            <a:ext cx="5053504" cy="1439865"/>
          </a:xfrm>
        </p:spPr>
        <p:txBody>
          <a:bodyPr wrap="square" anchor="ctr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86100" y="750598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6100" y="1789797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086100" y="2828996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86100" y="3868195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91009" y="4907394"/>
            <a:ext cx="8513616" cy="90184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95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4" y="584201"/>
            <a:ext cx="11020425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CEDCBA5-E29C-F317-A1C0-30907E019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82F900E-E7FA-C19B-AA97-572C491C48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53531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6A171AC-A4A3-581C-9426-2414E9F271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22862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05426E3-26ED-7EB8-86CA-70F1CEFF0F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92193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B14CD0C-88D2-2217-BD10-BEC6B32673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61524" y="2185526"/>
            <a:ext cx="1946276" cy="3124197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15AAC49-04E5-14A7-C4AC-CBFA1501A728}"/>
              </a:ext>
            </a:extLst>
          </p:cNvPr>
          <p:cNvSpPr/>
          <p:nvPr userDrawn="1"/>
        </p:nvSpPr>
        <p:spPr>
          <a:xfrm>
            <a:off x="595457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412D1F20-BF14-465E-15C6-366E2E87A127}"/>
              </a:ext>
            </a:extLst>
          </p:cNvPr>
          <p:cNvSpPr/>
          <p:nvPr userDrawn="1"/>
        </p:nvSpPr>
        <p:spPr>
          <a:xfrm>
            <a:off x="2862636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C601C26-558A-0485-68FA-0B3A44C0012B}"/>
              </a:ext>
            </a:extLst>
          </p:cNvPr>
          <p:cNvSpPr/>
          <p:nvPr userDrawn="1"/>
        </p:nvSpPr>
        <p:spPr>
          <a:xfrm>
            <a:off x="5129815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1F2589F-8E0A-4564-4196-AB40887F481B}"/>
              </a:ext>
            </a:extLst>
          </p:cNvPr>
          <p:cNvSpPr/>
          <p:nvPr userDrawn="1"/>
        </p:nvSpPr>
        <p:spPr>
          <a:xfrm>
            <a:off x="7396994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041CC5FF-73DF-7404-2795-EBC523E73FB8}"/>
              </a:ext>
            </a:extLst>
          </p:cNvPr>
          <p:cNvSpPr/>
          <p:nvPr userDrawn="1"/>
        </p:nvSpPr>
        <p:spPr>
          <a:xfrm>
            <a:off x="9664172" y="2122515"/>
            <a:ext cx="1947600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897013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606040"/>
            <a:ext cx="4479925" cy="1645920"/>
          </a:xfrm>
        </p:spPr>
        <p:txBody>
          <a:bodyPr wrap="square" anchor="ctr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7B038DB-153E-EEB9-4032-900DD60BB2D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84203" y="1619834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81D5D28-3559-47CD-6745-A0FD325A50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4203" y="1193483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F91C74D-71D2-5CA7-00FB-303FFB8E199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384203" y="2822121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38AC1FC-26E5-358F-9100-9A46675DEF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384203" y="2395770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2FD2225E-A040-537E-36EA-C4957269F98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384203" y="4024408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26BF17D-F6A8-E12C-D100-56C59027A95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4203" y="3598057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Phone Number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4495EFA-923F-DE8B-D07B-0CBD0EC8560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84203" y="5226695"/>
            <a:ext cx="5218313" cy="42371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368480-EF27-8B04-A0A1-6A07E81A8F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4203" y="4800344"/>
            <a:ext cx="5218313" cy="42371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22808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606040"/>
            <a:ext cx="4479925" cy="1645920"/>
          </a:xfrm>
        </p:spPr>
        <p:txBody>
          <a:bodyPr wrap="square" anchor="ctr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5207-3A5D-41DF-E001-899C5F9FBCD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5839091" y="1491191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6B746-5A89-B7D9-956C-F0400442F30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69349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2F571-EE30-0274-9D91-1880425A90B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825911" y="3715116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B2A89-AC5C-16AF-5F55-FA3C97E4CD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874403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CE9B7D8-D58F-9523-0E67-4514CB183C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72679" y="1376535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EF375A-DB4B-0D72-D9D2-3EB6808A484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72679" y="2571746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297AFCA-8E69-DE98-463D-2FA9BCF0AC0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572679" y="3538996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61A065D-CD5C-5187-2E10-3893966873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72679" y="4730643"/>
            <a:ext cx="5031946" cy="747251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44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7" y="2194562"/>
            <a:ext cx="8137526" cy="157747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3863155"/>
            <a:ext cx="813752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68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237" y="2194562"/>
            <a:ext cx="8137526" cy="1577478"/>
          </a:xfrm>
        </p:spPr>
        <p:txBody>
          <a:bodyPr anchor="b">
            <a:noAutofit/>
          </a:bodyPr>
          <a:lstStyle>
            <a:lvl1pPr algn="ctr"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7237" y="3863155"/>
            <a:ext cx="8137526" cy="78780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051DE302-F517-F6F2-8DBB-05C1E95FF9BA}"/>
              </a:ext>
            </a:extLst>
          </p:cNvPr>
          <p:cNvSpPr/>
          <p:nvPr userDrawn="1"/>
        </p:nvSpPr>
        <p:spPr>
          <a:xfrm>
            <a:off x="2027236" y="4883495"/>
            <a:ext cx="8137527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AA2C1D93-9263-296C-980B-2033F4987A2E}"/>
              </a:ext>
            </a:extLst>
          </p:cNvPr>
          <p:cNvSpPr/>
          <p:nvPr userDrawn="1"/>
        </p:nvSpPr>
        <p:spPr>
          <a:xfrm>
            <a:off x="2027236" y="1980275"/>
            <a:ext cx="8137527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551938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BEFECB-CF03-7F1C-AB91-43ED0E5E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194562"/>
            <a:ext cx="5508625" cy="1577478"/>
          </a:xfrm>
        </p:spPr>
        <p:txBody>
          <a:bodyPr anchor="b">
            <a:noAutofit/>
          </a:bodyPr>
          <a:lstStyle>
            <a:lvl1pPr algn="l"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C8C00-90C8-D879-657C-39E4141304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7375" y="3863155"/>
            <a:ext cx="5508625" cy="787800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D5999C54-5396-0470-E6BA-A1B2E36807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105650" y="1468051"/>
            <a:ext cx="5086350" cy="39218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7375" y="1767625"/>
            <a:ext cx="3960000" cy="39600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9462" y="2182220"/>
            <a:ext cx="6900256" cy="34000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9462" y="1767625"/>
            <a:ext cx="6900256" cy="41195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5D0DCCA-8BA3-0294-2EB8-ED93CC6BDC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99462" y="2535403"/>
            <a:ext cx="6900256" cy="319222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01097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48013" y="1964489"/>
            <a:ext cx="2705840" cy="270584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8013" y="5190760"/>
            <a:ext cx="2705840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8013" y="4776165"/>
            <a:ext cx="2705840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80399A8-15CE-2DFF-5058-EFBACF8E19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3080" y="1964489"/>
            <a:ext cx="2705840" cy="270584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D373013-0B26-6B5B-FBAF-316FE45516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3080" y="5190760"/>
            <a:ext cx="2705840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923D3A7-6717-BFDA-8B77-AFD57270C0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43080" y="4776165"/>
            <a:ext cx="2705840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AC62088D-AB1C-F284-31D4-628F14660CD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438147" y="1964489"/>
            <a:ext cx="2705840" cy="270584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50EC9-2639-BE23-DD5C-706D7BB869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8147" y="5190760"/>
            <a:ext cx="2705840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2DCBBDE-9854-746D-9EE1-487B2A3A32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8147" y="4776165"/>
            <a:ext cx="2705840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485882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03159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3159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3159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9AD52B5-D46B-A529-383E-98EF6FB021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67604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AE2E895-BBF3-ACA0-71AD-F864915376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67604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B4C77EF-B687-3473-FEA3-0190F090F6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7604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E8F9E0BB-5F9E-7044-A6F3-EF6A384842C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32049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A2104E5-E650-68C8-E76C-B3CB2FAAA7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2049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14544DB6-2A4D-8708-142A-F056F3814A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2049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3C46EA8C-DB0B-F929-0F78-F236887423F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896494" y="2167762"/>
            <a:ext cx="2069432" cy="20694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5386C69-5210-6ABA-1737-EBB032A968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96494" y="4757625"/>
            <a:ext cx="2069432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95DED95-1DFA-5011-E856-487E0BF3D02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96494" y="4343030"/>
            <a:ext cx="2069432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51487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ED2A23B5-C0B6-3AAC-B354-EC615F3EB56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87374" y="1742979"/>
            <a:ext cx="3146425" cy="314642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8B5E718-DB32-6674-D4BE-0273016457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421003"/>
            <a:ext cx="3146424" cy="34000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8537F55-5FAD-74EA-FB5C-AD65BDBD2F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5006408"/>
            <a:ext cx="3146424" cy="41195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280399A8-15CE-2DFF-5058-EFBACF8E199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66992" y="1742980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D373013-0B26-6B5B-FBAF-316FE45516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52530" y="343163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923D3A7-6717-BFDA-8B77-AFD57270C0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2530" y="3157586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7495C65-A9C2-6760-2EB8-69403C67F2E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218851" y="1742980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DF48EA3-FB19-95D5-B88B-76DBBD6032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04389" y="343163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D27D937-0E3B-2890-AFF1-25E3190974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04389" y="3157586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7202B847-E0E1-159C-2E66-8AAB18E532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70710" y="1742980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D9BDBC7-69ED-25DC-FA05-C0DC44C066F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56248" y="343163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8F57406-E682-8E44-344A-43D480008DE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56248" y="3157586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Picture Placeholder 11">
            <a:extLst>
              <a:ext uri="{FF2B5EF4-FFF2-40B4-BE49-F238E27FC236}">
                <a16:creationId xmlns:a16="http://schemas.microsoft.com/office/drawing/2014/main" id="{7EA507F2-8F21-5B8D-A430-E3CCA8808BC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66992" y="3797781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DFEEA7A4-D686-069A-7619-036033546E3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52530" y="5486438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D0E6F41-E353-0280-9245-862650AA971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52530" y="521238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Picture Placeholder 11">
            <a:extLst>
              <a:ext uri="{FF2B5EF4-FFF2-40B4-BE49-F238E27FC236}">
                <a16:creationId xmlns:a16="http://schemas.microsoft.com/office/drawing/2014/main" id="{8361E199-4608-07FF-5390-537E1B4A32C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18851" y="3797781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F4E645ED-7EAC-EFE4-7C86-0C22E5F0FC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04389" y="5486438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7C9D7F74-4B1D-C06D-8CE4-C1D04189452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4389" y="521238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Picture Placeholder 11">
            <a:extLst>
              <a:ext uri="{FF2B5EF4-FFF2-40B4-BE49-F238E27FC236}">
                <a16:creationId xmlns:a16="http://schemas.microsoft.com/office/drawing/2014/main" id="{44C112AC-01D2-5A50-3BE6-431FA98B10A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970710" y="3797781"/>
            <a:ext cx="1314546" cy="1314546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CF107-8F86-DA07-E1F1-90E54AC2B51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56248" y="5486438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A77B277-9F84-AA4E-61B2-C9953C47B90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56248" y="5212387"/>
            <a:ext cx="1943470" cy="2714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887910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E3854D-6A50-C211-16CD-27AD19F6FF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1607519"/>
            <a:ext cx="11017250" cy="4133264"/>
          </a:xfrm>
        </p:spPr>
        <p:txBody>
          <a:bodyPr/>
          <a:lstStyle>
            <a:lvl1pPr>
              <a:buClr>
                <a:schemeClr val="tx1"/>
              </a:buClr>
              <a:defRPr sz="1800"/>
            </a:lvl1pPr>
            <a:lvl2pPr>
              <a:buClr>
                <a:schemeClr val="tx1"/>
              </a:buClr>
              <a:defRPr sz="1400"/>
            </a:lvl2pPr>
            <a:lvl3pPr>
              <a:buClr>
                <a:schemeClr val="tx1"/>
              </a:buClr>
              <a:defRPr sz="1200"/>
            </a:lvl3pPr>
            <a:lvl4pPr>
              <a:buClr>
                <a:schemeClr val="tx1"/>
              </a:buClr>
              <a:defRPr sz="1100"/>
            </a:lvl4pPr>
            <a:lvl5pPr>
              <a:buClr>
                <a:schemeClr val="tx1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224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2620963"/>
            <a:ext cx="4679950" cy="1616074"/>
          </a:xfrm>
        </p:spPr>
        <p:txBody>
          <a:bodyPr wrap="square" anchor="ctr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FDD0AB9-57DA-26EE-6569-8EC25F064C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1" y="2093684"/>
            <a:ext cx="5503718" cy="32759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A3DD38-5D79-7EB9-84A7-32AE005050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1" y="1488375"/>
            <a:ext cx="550371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1821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E111DB-A4F6-727D-9A45-519DB447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D91454C-2D8A-6AD6-FE36-673AA157BE7E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9853BD-2C47-5262-7D17-F184BC6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048756"/>
            <a:ext cx="5075093" cy="2252127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4BF9382-7FB9-E1CE-FF1D-7EF9A988C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4162426"/>
            <a:ext cx="5075093" cy="164681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5E5ED50-C23B-550A-A44E-B22012AFB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3557116"/>
            <a:ext cx="507509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447F3BF-FB5F-7BF4-0721-176FD94F62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3546" y="1048759"/>
            <a:ext cx="5503719" cy="476048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E111DB-A4F6-727D-9A45-519DB447A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D91454C-2D8A-6AD6-FE36-673AA157BE7E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E9853BD-2C47-5262-7D17-F184BC6D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3429000"/>
            <a:ext cx="5180907" cy="2252127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4BF9382-7FB9-E1CE-FF1D-7EF9A988C7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4034310"/>
            <a:ext cx="5501265" cy="164681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5E5ED50-C23B-550A-A44E-B22012AFB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3429000"/>
            <a:ext cx="5501265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F447F3BF-FB5F-7BF4-0721-176FD94F62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4922" y="877223"/>
            <a:ext cx="11012343" cy="214098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486486" y="586129"/>
            <a:ext cx="3113232" cy="522311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527AC1-99E4-87C5-6AB2-BD537C5E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584200"/>
            <a:ext cx="7524750" cy="1901825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F89CF16-742B-9AD3-4951-442BF353FEEA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7D30BC7-CE65-CC64-D5B9-56620BE2E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487593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1D033DD-6852-B385-EDA8-28728327AC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3691"/>
            <a:ext cx="348759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BDB5675-1DBE-D17A-4FE3-C2CA2458D0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4532" y="3429000"/>
            <a:ext cx="3487593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07C8966-04AE-FDD6-79AC-66D7B8C637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4532" y="2823691"/>
            <a:ext cx="348759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F186260F-531D-92B8-CE76-F5E12B1A2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1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3DF2F9-A4F1-2B9F-C8F3-B759E7ED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1485901"/>
            <a:ext cx="5508624" cy="3886198"/>
          </a:xfrm>
        </p:spPr>
        <p:txBody>
          <a:bodyPr wrap="square" anchor="ctr">
            <a:norm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01601AA-D8AE-4BD6-36A2-A20A1AD37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941D97-0B66-6521-13A9-02960E203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203" y="2091211"/>
            <a:ext cx="5218313" cy="120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9F5550A-9C41-9F87-9AE0-A1876ABFBA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203" y="1485901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3A9DCB9-42A9-E7BF-9C94-4D37BE89E6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4203" y="4171471"/>
            <a:ext cx="5218313" cy="120063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17D2F7D-1D50-2F04-6A4D-56E6206726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4203" y="3566161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0AE32FE4-0AB2-5893-8C16-25FAF24256A9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4200" y="3429000"/>
            <a:ext cx="5511800" cy="22521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D6DEB02-D09E-230B-231B-1D0048DD1A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D157B0-4969-ADC8-40E4-929945CB2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203" y="1577362"/>
            <a:ext cx="5218313" cy="16468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E728C4-FE95-3A47-6E1C-B8E8B5B401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4203" y="972052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FC5DA4-62A0-88FF-BF5D-9EA63242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972048"/>
            <a:ext cx="5508625" cy="2252123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34A76BF-7489-7BC1-4760-2B92A24DE3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84203" y="4034310"/>
            <a:ext cx="5218313" cy="16468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604F45B-3785-242D-920C-8E91ADB14F1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84203" y="3429000"/>
            <a:ext cx="5218313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2A5B4396-2277-277B-B196-5F18A5AF43D4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6" y="584200"/>
            <a:ext cx="7524750" cy="1901825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3691"/>
            <a:ext cx="3283527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846A5A-8F37-B136-A0F1-6BD3AD064F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3429000"/>
            <a:ext cx="3283527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368FC9E-CAA6-CEA5-3C08-5FF7E8DC60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3691"/>
            <a:ext cx="3283527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AAA5796-F6FB-A6CA-511A-1EEBFE3369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16190" y="3429000"/>
            <a:ext cx="3283527" cy="238024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E110970-5FFF-B6C8-AFF0-CD5B6482EF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0" y="2823691"/>
            <a:ext cx="3283527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1" cy="1141472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8246" y="2211554"/>
            <a:ext cx="7156379" cy="8822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8246" y="1844586"/>
            <a:ext cx="7156379" cy="36433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5D48B3A2-87CA-D940-DA4C-B9BC3A54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8246" y="3595572"/>
            <a:ext cx="7156379" cy="8822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508460C-E2DF-0597-7FA3-BD646563B7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8246" y="3228604"/>
            <a:ext cx="7156379" cy="36433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11F1C81-624D-494F-19CB-D11EAB6E65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8246" y="4979591"/>
            <a:ext cx="7156379" cy="88227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A329C29-2A56-24DC-D206-CD3C51BC52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48246" y="4612623"/>
            <a:ext cx="7156379" cy="36433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CB8E3C6-5F85-DE7D-F543-5AF40FCC6F8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7374" y="1844586"/>
            <a:ext cx="3492501" cy="401727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7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0"/>
            <a:ext cx="11012343" cy="1231053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275530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14999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5B4E7CA-7C0D-2BE1-900B-1C0AAE8E91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282" y="462763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B755E1-6469-E746-0C7D-4040975AF0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282" y="402232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F00055C-4FB4-156A-AF90-9C37A8D31C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88480" y="275530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E6F24C38-45DE-B346-8C83-8374C06A25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88480" y="214999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51E3AC4-A8F9-CB05-1D9F-FF0DFB9BE8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8480" y="4627635"/>
            <a:ext cx="4711238" cy="92671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DD7A8DC-3669-5217-42DD-DCC2E54E0E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8480" y="4022324"/>
            <a:ext cx="4711238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9253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1852945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1" y="1504950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CC8AE1-E3C5-4C60-9B18-3492B1084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C721A43-3435-77D0-8B4B-3D4EBC0A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1" cy="768347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A1AF92F-4589-AA32-B2C1-AE52DF317F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281" y="2991079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2219A9A-C6ED-13A6-A853-EEED783D81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2281" y="2643084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0988F608-3F86-988F-C4CD-7FFD9486F1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281" y="4129213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211F701-C32D-4699-CD3A-A7AE37A22C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2281" y="3781218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86D0414-27A3-D725-864E-019081C0A0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2281" y="5267347"/>
            <a:ext cx="7519844" cy="5854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70108FE-3FBD-5CF6-3A83-2ED2AA5307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2281" y="4919352"/>
            <a:ext cx="7519844" cy="345356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1">
            <a:extLst>
              <a:ext uri="{FF2B5EF4-FFF2-40B4-BE49-F238E27FC236}">
                <a16:creationId xmlns:a16="http://schemas.microsoft.com/office/drawing/2014/main" id="{A8D27BA7-1C62-86C8-7333-D5A469BD027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39125" y="1504949"/>
            <a:ext cx="3365501" cy="434785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0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988FCE7-9EEA-20F9-FBD0-9FBD8476DD5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7375" y="2568072"/>
            <a:ext cx="11012488" cy="3289804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GB"/>
            </a:lvl1pPr>
          </a:lstStyle>
          <a:p>
            <a:pPr marL="0" lvl="0" indent="0">
              <a:buNone/>
            </a:pPr>
            <a:endParaRPr lang="en-GB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7BE0BDB-DAD5-EE16-7948-5AC3A14201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4200" y="1623826"/>
            <a:ext cx="11012343" cy="83489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78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E1A22-15E6-99B0-0EA7-06EE8A7893A3}"/>
              </a:ext>
            </a:extLst>
          </p:cNvPr>
          <p:cNvSpPr/>
          <p:nvPr userDrawn="1"/>
        </p:nvSpPr>
        <p:spPr>
          <a:xfrm>
            <a:off x="5305354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9D06AB7-04E5-F10D-C6B2-F7500B794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4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685B14C-E40C-F7E2-A95A-62159344B5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20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6B3DB33-A6B3-A4C5-F0E6-DC55F19D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403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694B27-8DC7-C525-588E-4C16A56146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55403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1521D1-FFE0-846B-905D-ED44508458C3}"/>
              </a:ext>
            </a:extLst>
          </p:cNvPr>
          <p:cNvSpPr/>
          <p:nvPr userDrawn="1"/>
        </p:nvSpPr>
        <p:spPr>
          <a:xfrm>
            <a:off x="9273382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28DE5FF-7013-50C3-69CB-1D219D8FD7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73382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D17E3F93-5287-1C6E-FE4B-77D084A6F4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4448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3CD59CD-553C-A0E8-A2B0-ACF10EE8B7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3431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3CC586C-1DE6-C4A2-E2B1-396F978D6A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23431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38AEAC67-8C7E-3DFC-9352-943F162154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4200" y="1686005"/>
            <a:ext cx="3495675" cy="412323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75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E2173-7CDA-D701-7A87-6EDF98DA0CFF}"/>
              </a:ext>
            </a:extLst>
          </p:cNvPr>
          <p:cNvSpPr/>
          <p:nvPr userDrawn="1"/>
        </p:nvSpPr>
        <p:spPr>
          <a:xfrm>
            <a:off x="1337326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2CD237-3717-AD86-1213-EFB7F229EC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37326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DBD21C-3AA1-5D99-9B09-44D96B28CE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98392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5A0D9D-9999-05ED-97DF-82D46D5E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83E987C-2F68-C340-20FB-50AA6EA0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3E1A22-15E6-99B0-0EA7-06EE8A7893A3}"/>
              </a:ext>
            </a:extLst>
          </p:cNvPr>
          <p:cNvSpPr/>
          <p:nvPr userDrawn="1"/>
        </p:nvSpPr>
        <p:spPr>
          <a:xfrm>
            <a:off x="5305354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9D06AB7-04E5-F10D-C6B2-F7500B7940E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05354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4685B14C-E40C-F7E2-A95A-62159344B5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66420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6B3DB33-A6B3-A4C5-F0E6-DC55F19D70D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55403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694B27-8DC7-C525-588E-4C16A561466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555403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A1521D1-FFE0-846B-905D-ED44508458C3}"/>
              </a:ext>
            </a:extLst>
          </p:cNvPr>
          <p:cNvSpPr/>
          <p:nvPr userDrawn="1"/>
        </p:nvSpPr>
        <p:spPr>
          <a:xfrm>
            <a:off x="9273382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28DE5FF-7013-50C3-69CB-1D219D8FD7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73382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D17E3F93-5287-1C6E-FE4B-77D084A6F42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4448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53CD59CD-553C-A0E8-A2B0-ACF10EE8B74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523431" y="4162426"/>
            <a:ext cx="3081194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3CC586C-1DE6-C4A2-E2B1-396F978D6A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23431" y="3557116"/>
            <a:ext cx="308119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08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EE2173-7CDA-D701-7A87-6EDF98DA0CFF}"/>
              </a:ext>
            </a:extLst>
          </p:cNvPr>
          <p:cNvSpPr/>
          <p:nvPr userDrawn="1"/>
        </p:nvSpPr>
        <p:spPr>
          <a:xfrm>
            <a:off x="1007991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2CD237-3717-AD86-1213-EFB7F229ECE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7991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6DBD21C-3AA1-5D99-9B09-44D96B28CE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69057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5A0D9D-9999-05ED-97DF-82D46D5EC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83E987C-2F68-C340-20FB-50AA6EA04A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62CDCC9-7B42-8325-50C8-C0E041345542}"/>
              </a:ext>
            </a:extLst>
          </p:cNvPr>
          <p:cNvSpPr/>
          <p:nvPr userDrawn="1"/>
        </p:nvSpPr>
        <p:spPr>
          <a:xfrm>
            <a:off x="3871264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6D49278C-6358-D02B-579B-5E7ED5B0AC8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71264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5983F0-D678-0E01-442D-492EF6F235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32330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8787902-1083-C53F-BCD7-8B067EA7664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450648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2B67B5C-8D9F-B622-63B4-60876437354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450648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0C15369-F481-7024-9705-6FDF72479195}"/>
              </a:ext>
            </a:extLst>
          </p:cNvPr>
          <p:cNvSpPr/>
          <p:nvPr userDrawn="1"/>
        </p:nvSpPr>
        <p:spPr>
          <a:xfrm>
            <a:off x="6734537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052C13B-0098-ADF1-F80D-CF9D4B1EC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34537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776CC3C-8C36-3769-68EC-C44EE52742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95603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1DB1F3F-F745-B461-21A4-BB077EB093B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13921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C3A481-8899-5C9C-853B-30897D0F2C5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313921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6946BB-6D5D-EF97-41CD-F22280712B5B}"/>
              </a:ext>
            </a:extLst>
          </p:cNvPr>
          <p:cNvSpPr/>
          <p:nvPr userDrawn="1"/>
        </p:nvSpPr>
        <p:spPr>
          <a:xfrm>
            <a:off x="9597809" y="1789592"/>
            <a:ext cx="1581292" cy="1581292"/>
          </a:xfrm>
          <a:prstGeom prst="ellipse">
            <a:avLst/>
          </a:prstGeom>
          <a:noFill/>
          <a:ln w="76200">
            <a:solidFill>
              <a:schemeClr val="tx1">
                <a:lumMod val="75000"/>
                <a:lumOff val="2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5F97318-61FA-2F18-0382-A8856C63141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97809" y="178959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>
                    <a:alpha val="0"/>
                  </a:sysClr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BE2247D-8013-D621-32F1-426DBE0E7C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8875" y="220989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7B4FD26-8CA2-1326-9664-99F43F02674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177193" y="4162426"/>
            <a:ext cx="2422525" cy="164681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6827281-080C-3075-FCE7-5CDA9CD7184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177193" y="3557116"/>
            <a:ext cx="242252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388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F4B24E60-B27C-5A25-E32D-B6C03828000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5" y="1630363"/>
            <a:ext cx="4921885" cy="4229415"/>
          </a:xfrm>
        </p:spPr>
        <p:txBody>
          <a:bodyPr/>
          <a:lstStyle/>
          <a:p>
            <a:endParaRPr lang="en-GB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C87ED8-4CE5-C5FF-FD26-3C8956413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7833" y="2235674"/>
            <a:ext cx="4921885" cy="36241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C019D02-6671-C71E-BC8C-FE5992C86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77833" y="1630363"/>
            <a:ext cx="4921885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52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F1DBEE-BA8F-4618-BF57-BEEB95047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B6DF2F05-FD6A-291F-179A-BE2A76DF883B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E9220F-E5C9-CFB9-AA17-FDE8B4D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6" name="Chart Placeholder 25">
            <a:extLst>
              <a:ext uri="{FF2B5EF4-FFF2-40B4-BE49-F238E27FC236}">
                <a16:creationId xmlns:a16="http://schemas.microsoft.com/office/drawing/2014/main" id="{F4B24E60-B27C-5A25-E32D-B6C038280008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6682740" y="1630363"/>
            <a:ext cx="4921885" cy="4229415"/>
          </a:xfrm>
        </p:spPr>
        <p:txBody>
          <a:bodyPr/>
          <a:lstStyle/>
          <a:p>
            <a:endParaRPr lang="en-GB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A7C87ED8-4CE5-C5FF-FD26-3C89564135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2235674"/>
            <a:ext cx="4921885" cy="36241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C019D02-6671-C71E-BC8C-FE5992C863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1630363"/>
            <a:ext cx="4921885" cy="60267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850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29872" y="3588768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48715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670648"/>
            <a:ext cx="2948940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4065339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3191625"/>
            <a:ext cx="2948940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8532" y="3985911"/>
            <a:ext cx="2948940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1102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9688" y="4670648"/>
            <a:ext cx="2948940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49688" y="4065339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9688" y="3191625"/>
            <a:ext cx="2948940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8532" y="2331587"/>
            <a:ext cx="2948940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8532" y="1726278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85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84244" y="3588768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24000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4670648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5" y="4065339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3191625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35754" y="3985911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6300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4133" y="4670648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4133" y="4065339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4133" y="3191625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189EAD-5F4B-AA86-4234-6FD2DDF216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071100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0F749BF-F427-2D59-B086-55A99286C6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2512" y="3985911"/>
            <a:ext cx="2163445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35754" y="2331587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35754" y="1726278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0313C93-29A6-3A40-311C-072490AE27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32512" y="2331587"/>
            <a:ext cx="2163445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21B90FF-CCB6-7695-8F17-60F1539B24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32512" y="1726278"/>
            <a:ext cx="2163445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441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500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6" y="4670648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6" y="406533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6" y="3191625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6666E3DC-EEDD-CA04-3684-EDA81D3EA9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3677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B7D5CB4-A9B8-F0FA-942E-776B9DC0F1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56045" y="2331707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44CDE9-8EDF-B1D7-A38A-CC58B764A9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756045" y="1726398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83408F-6C45-7053-ADEF-9A3DBFCF7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756045" y="3986163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EBB989C-7590-10DE-3387-664855A467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32346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2CD8AAD-CD39-4791-753A-8193646200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24714" y="4670648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96FCBE-5E31-B8DB-13FD-BF0DDAB1CC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24714" y="406533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305B702-BB02-307E-00B7-98D9589921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24714" y="3191625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BF95EB8-6106-AF3C-78D8-A066647E01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01015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D3A683B-E42E-FA35-E7FB-E74E9769CC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093383" y="2331707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D109356-9C98-8245-D27A-8A5624904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93383" y="1726398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96809B5-A0D9-D023-DB2E-8E4549DC2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093383" y="3986163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1E62BD1-B08E-C073-462D-5FBCA240537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169685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811FDA7-E577-43F2-D6FC-983A4B94C8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262053" y="4670648"/>
            <a:ext cx="204152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A973B8F-AE50-34E5-5B15-81A9592DF2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262053" y="406533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D523784-D992-9AF7-DA1B-2E65987A1D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262053" y="3191625"/>
            <a:ext cx="204152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825233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BC5305DD-784C-DCC5-7399-2D36AF29D154}"/>
              </a:ext>
            </a:extLst>
          </p:cNvPr>
          <p:cNvSpPr/>
          <p:nvPr userDrawn="1"/>
        </p:nvSpPr>
        <p:spPr>
          <a:xfrm>
            <a:off x="587375" y="3747625"/>
            <a:ext cx="11012343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/>
            <a:tailEnd type="stealth" w="lg" len="lg"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1212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6" y="467064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376" y="406533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6" y="3191625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53323434-68DF-9125-D566-F1BACDE11E4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21243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A71903A-36DE-91C7-EFA2-D900997183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396491" y="232782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3DFFB25-896C-3EDE-6055-EE468DBDD5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96491" y="172251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73D90FC2-7F19-F7F9-BC95-F4787D4A81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96491" y="3993532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D4F2ECCC-C38D-BBB9-2E75-720DFAEE01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3035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7121663-70D4-3BF1-D4EF-1A9B305BD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05606" y="467064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81A776E-11F9-71B1-4551-15342D48D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205606" y="406533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F94F1DAA-42A4-61E9-0754-1CCD3BCF2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05606" y="3191625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4898336E-E248-EF46-BA8B-2BF1CFFAB1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39473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E6913C8-FB03-CD49-906E-DD4060DBAD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14721" y="232782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4F6B3A7-AADA-116E-D6BB-28E7532917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14721" y="172251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3BB42D9-4570-1606-4E3F-18FD1A7AF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14721" y="3993532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1BFCBE9E-B1A3-4422-5CF2-9541FA3C524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48588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DABCB3F4-0842-933F-B8A6-7DEE28D99F1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823836" y="467064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D303EBE3-D758-CFCE-E6DE-CDF0FC2B99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823836" y="406533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FE08EFEF-081F-D74C-0DBF-EC347C017A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823836" y="3191625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926351E-7AD1-9C95-1407-C314C0CC317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357703" y="3581400"/>
            <a:ext cx="226260" cy="317714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3E5397-AFF1-792C-EBED-85446B7974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632951" y="2327828"/>
            <a:ext cx="1675764" cy="118151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A42B7D2-42FB-CF79-5B03-F53EDE38C4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632951" y="172251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B3E3AE05-5DB9-B07D-BA25-7F7F36F373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32951" y="3993532"/>
            <a:ext cx="1675764" cy="3177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20141425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6019087" y="4304708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4711275" y="2993877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3670" y="2826687"/>
            <a:ext cx="2948940" cy="602674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3670" y="2221377"/>
            <a:ext cx="2948940" cy="602673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9910" y="3590191"/>
            <a:ext cx="1256558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4195" y="3590191"/>
            <a:ext cx="1256558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7339847" y="2993877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19392" y="2829324"/>
            <a:ext cx="2948940" cy="6026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9392" y="2224014"/>
            <a:ext cx="2948940" cy="60267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8480" y="3590191"/>
            <a:ext cx="1256558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1530" y="5273322"/>
            <a:ext cx="2948940" cy="60267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1530" y="4668012"/>
            <a:ext cx="294894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F12ED1-E6FC-CAF3-E8D7-8CF90E70C735}"/>
              </a:ext>
            </a:extLst>
          </p:cNvPr>
          <p:cNvGrpSpPr/>
          <p:nvPr userDrawn="1"/>
        </p:nvGrpSpPr>
        <p:grpSpPr>
          <a:xfrm>
            <a:off x="4134283" y="3095142"/>
            <a:ext cx="3923434" cy="1307812"/>
            <a:chOff x="4134283" y="2771991"/>
            <a:chExt cx="392343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F1EBDFF-DD4D-EE51-BC1E-DB7938DB35C8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8" name="Arc 47">
                <a:extLst>
                  <a:ext uri="{FF2B5EF4-FFF2-40B4-BE49-F238E27FC236}">
                    <a16:creationId xmlns:a16="http://schemas.microsoft.com/office/drawing/2014/main" id="{E4DE4B97-084F-BE79-F0B6-7986EE407BE3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Arc 48">
                <a:extLst>
                  <a:ext uri="{FF2B5EF4-FFF2-40B4-BE49-F238E27FC236}">
                    <a16:creationId xmlns:a16="http://schemas.microsoft.com/office/drawing/2014/main" id="{82558350-B1E5-0448-610A-44649C37BD64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Arc 49">
                <a:extLst>
                  <a:ext uri="{FF2B5EF4-FFF2-40B4-BE49-F238E27FC236}">
                    <a16:creationId xmlns:a16="http://schemas.microsoft.com/office/drawing/2014/main" id="{0511D30C-DE5F-52F9-32FB-09C7CF5ECDA2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0925D0-ADDD-119C-A9E9-28F20877EE32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A63830B9-DCC1-24B1-A2DA-780A683EB23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57CC20A1-E377-FFDC-5F6F-17DEBD13B64F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7AB0D640-8DB6-4E60-26BF-9C8D0C2D7B86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240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ACDD1A6-536E-0CCF-EF98-51B51BF6A58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5370553" y="4294849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2343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4062742" y="2988301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3777" y="3525597"/>
            <a:ext cx="2710339" cy="78657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777" y="2920287"/>
            <a:ext cx="2710339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11658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007B9150-95B2-43DD-FC9D-3EA2304B84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9401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AA0503F-912F-E893-7DC8-F27630BC0AFA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6678364" y="2988301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7AE3F38-484E-8027-C32D-B240FBB25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73606" y="2157630"/>
            <a:ext cx="2638520" cy="78657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18F744-A07C-F8EF-CC0A-E4AD045A2D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3606" y="1552320"/>
            <a:ext cx="263852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190B8ED-0179-5E35-1308-5D8108D82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7144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189EAD-5F4B-AA86-4234-6FD2DDF21698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7986175" y="4294849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30F749BF-F427-2D59-B086-55A99286C6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34887" y="3613525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E5F7162-0C65-68F6-5B4A-B7B95913E1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87624" y="5178432"/>
            <a:ext cx="2638520" cy="78657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E05BA1-6724-0402-3843-571B91A91F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87624" y="4573122"/>
            <a:ext cx="2638520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0313C93-29A6-3A40-311C-072490AE27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4286" y="3508274"/>
            <a:ext cx="2710339" cy="78657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21B90FF-CCB6-7695-8F17-60F1539B246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94286" y="2902964"/>
            <a:ext cx="2710339" cy="602673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701071-7F47-1346-31A5-21084507599F}"/>
              </a:ext>
            </a:extLst>
          </p:cNvPr>
          <p:cNvGrpSpPr/>
          <p:nvPr userDrawn="1"/>
        </p:nvGrpSpPr>
        <p:grpSpPr>
          <a:xfrm>
            <a:off x="3485750" y="3093719"/>
            <a:ext cx="5231244" cy="1307812"/>
            <a:chOff x="4134283" y="3357980"/>
            <a:chExt cx="5231244" cy="13078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69EF49-5B06-2455-F4D8-CBEDF0DAEA56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34" name="Arc 47">
                <a:extLst>
                  <a:ext uri="{FF2B5EF4-FFF2-40B4-BE49-F238E27FC236}">
                    <a16:creationId xmlns:a16="http://schemas.microsoft.com/office/drawing/2014/main" id="{55DF066B-1DF3-81AC-D644-7F0B5B75E856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c 48">
                <a:extLst>
                  <a:ext uri="{FF2B5EF4-FFF2-40B4-BE49-F238E27FC236}">
                    <a16:creationId xmlns:a16="http://schemas.microsoft.com/office/drawing/2014/main" id="{3ACDB1F2-4FA7-F63C-C7BD-518AA30C3EDA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E3BC9B-591C-D173-B632-44A7B557115D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32" name="Arc 47">
                <a:extLst>
                  <a:ext uri="{FF2B5EF4-FFF2-40B4-BE49-F238E27FC236}">
                    <a16:creationId xmlns:a16="http://schemas.microsoft.com/office/drawing/2014/main" id="{67DD7A6F-1877-A86D-07AB-13C92DB56525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Arc 48">
                <a:extLst>
                  <a:ext uri="{FF2B5EF4-FFF2-40B4-BE49-F238E27FC236}">
                    <a16:creationId xmlns:a16="http://schemas.microsoft.com/office/drawing/2014/main" id="{0AE27A02-1D80-801C-6DB2-F51D717C89D3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22CBFB-FBA0-17F3-4208-2DFB53CFC537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B9EAC7BB-8C9A-63E0-7E30-66C12F476ECA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6AF063EA-FBB7-CCBD-74B8-52C7787804A0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F88A0C-5307-566B-8F00-314333B97421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8C71A760-F23A-9F4B-9433-BA0B3B7066F4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6DB8903B-5B37-CB4D-F896-9BF9EAC3CCBB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80779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391785" y="2990444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9609" y="2179238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39609" y="1573929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0498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6666E3DC-EEDD-CA04-3684-EDA81D3EA963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705436" y="4293530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B7D5CB4-A9B8-F0FA-942E-776B9DC0F1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57423" y="5147542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44CDE9-8EDF-B1D7-A38A-CC58B764A9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57423" y="4542233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83408F-6C45-7053-ADEF-9A3DBFCF79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54149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EBB989C-7590-10DE-3387-664855A4676E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6019087" y="2990444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22CD8AAD-CD39-4791-753A-8193646200F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75237" y="2182937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596FCBE-5E31-B8DB-13FD-BF0DDAB1CC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75237" y="1577628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305B702-BB02-307E-00B7-98D9589921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67800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BF95EB8-6106-AF3C-78D8-A066647E019C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7332738" y="4293530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BD3A683B-E42E-FA35-E7FB-E74E9769CC8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393051" y="5130283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CD109356-9C98-8245-D27A-8A562490475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393051" y="4524974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96809B5-A0D9-D023-DB2E-8E4549DC2C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81451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1E62BD1-B08E-C073-462D-5FBCA240537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8646390" y="2990444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811FDA7-E577-43F2-D6FC-983A4B94C80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10867" y="2181874"/>
            <a:ext cx="204152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A973B8F-AE50-34E5-5B15-81A9592DF28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10867" y="1576565"/>
            <a:ext cx="204152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ED523784-D992-9AF7-DA1B-2E65987A1D1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095103" y="3588767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A760F7-0747-67F3-5F50-AE6497458188}"/>
              </a:ext>
            </a:extLst>
          </p:cNvPr>
          <p:cNvGrpSpPr/>
          <p:nvPr userDrawn="1"/>
        </p:nvGrpSpPr>
        <p:grpSpPr>
          <a:xfrm>
            <a:off x="2826473" y="3093718"/>
            <a:ext cx="6539055" cy="1307812"/>
            <a:chOff x="3480378" y="3357980"/>
            <a:chExt cx="6539055" cy="1307812"/>
          </a:xfrm>
        </p:grpSpPr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050E31AC-DC15-76A7-0044-89F73DD55431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BAB3493B-0633-F805-EAE2-F104DC71D026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48">
              <a:extLst>
                <a:ext uri="{FF2B5EF4-FFF2-40B4-BE49-F238E27FC236}">
                  <a16:creationId xmlns:a16="http://schemas.microsoft.com/office/drawing/2014/main" id="{6D904B10-FEA0-430E-1D9F-3AFF714CA144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47">
              <a:extLst>
                <a:ext uri="{FF2B5EF4-FFF2-40B4-BE49-F238E27FC236}">
                  <a16:creationId xmlns:a16="http://schemas.microsoft.com/office/drawing/2014/main" id="{7321788F-60E5-E432-F88B-8FA1F88E81FE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c 48">
              <a:extLst>
                <a:ext uri="{FF2B5EF4-FFF2-40B4-BE49-F238E27FC236}">
                  <a16:creationId xmlns:a16="http://schemas.microsoft.com/office/drawing/2014/main" id="{DB3FF764-2681-4862-6B4A-6AB165D97309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F48BF63-6577-A129-5E9D-C964E089C301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C817092-36E1-9F2E-7A9F-C1C1BA0EDDE2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BEDDCCC-D2F6-CB96-E105-E76320D1A6BA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ACCA5710-2188-192B-BA07-258251BE2958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77038E81-AFCA-297C-B59C-35E69E539FB7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35043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2D45A-2EAF-4A31-8BAE-AD989F7D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50" cy="930274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291D71-218F-D9A9-2622-7DB85D8925E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2788208" y="3000578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C7187E5-9CB0-DE77-CB11-15E8C3DB51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7238" y="2149718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232E8A5-6B09-7349-2403-BC94FA614B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27238" y="154440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8615F10-68C5-1996-CA95-B27855937F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36920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53323434-68DF-9125-D566-F1BACDE11E4B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043772" y="4308425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A71903A-36DE-91C7-EFA2-D9009971832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327686" y="5204362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3DFFB25-896C-3EDE-6055-EE468DBDD5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327686" y="4599053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73D90FC2-7F19-F7F9-BC95-F4787D4A81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06914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D4F2ECCC-C38D-BBB9-2E75-720DFAEE01CD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5357896" y="3000513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7121663-70D4-3BF1-D4EF-1A9B305BD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28134" y="2149718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81A776E-11F9-71B1-4551-15342D48D67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28134" y="1544409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F94F1DAA-42A4-61E9-0754-1CCD3BCF2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556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4898336E-E248-EF46-BA8B-2BF1CFFAB12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6672020" y="4308425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E6913C8-FB03-CD49-906E-DD4060DBAD6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28582" y="5204362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4F6B3A7-AADA-116E-D6BB-28E7532917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28582" y="4599053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3BB42D9-4570-1606-4E3F-18FD1A7AF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24198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1BFCBE9E-B1A3-4422-5CF2-9541FA3C5246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7986144" y="3000513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DABCB3F4-0842-933F-B8A6-7DEE28D99F1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229030" y="2154096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D303EBE3-D758-CFCE-E6DE-CDF0FC2B99A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29030" y="1548787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FE08EFEF-081F-D74C-0DBF-EC347C017A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432840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926351E-7AD1-9C95-1407-C314C0CC317B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9290450" y="4308425"/>
            <a:ext cx="153825" cy="216000"/>
          </a:xfrm>
          <a:custGeom>
            <a:avLst/>
            <a:gdLst>
              <a:gd name="connsiteX0" fmla="*/ 0 w 226260"/>
              <a:gd name="connsiteY0" fmla="*/ 0 h 317714"/>
              <a:gd name="connsiteX1" fmla="*/ 92450 w 226260"/>
              <a:gd name="connsiteY1" fmla="*/ 0 h 317714"/>
              <a:gd name="connsiteX2" fmla="*/ 226260 w 226260"/>
              <a:gd name="connsiteY2" fmla="*/ 158857 h 317714"/>
              <a:gd name="connsiteX3" fmla="*/ 92450 w 226260"/>
              <a:gd name="connsiteY3" fmla="*/ 317714 h 317714"/>
              <a:gd name="connsiteX4" fmla="*/ 0 w 226260"/>
              <a:gd name="connsiteY4" fmla="*/ 317714 h 317714"/>
              <a:gd name="connsiteX5" fmla="*/ 133810 w 226260"/>
              <a:gd name="connsiteY5" fmla="*/ 158857 h 31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6260" h="317714">
                <a:moveTo>
                  <a:pt x="0" y="0"/>
                </a:moveTo>
                <a:lnTo>
                  <a:pt x="92450" y="0"/>
                </a:lnTo>
                <a:lnTo>
                  <a:pt x="226260" y="158857"/>
                </a:lnTo>
                <a:lnTo>
                  <a:pt x="92450" y="317714"/>
                </a:lnTo>
                <a:lnTo>
                  <a:pt x="0" y="317714"/>
                </a:lnTo>
                <a:lnTo>
                  <a:pt x="133810" y="15885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3E5397-AFF1-792C-EBED-85446B7974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529480" y="5204362"/>
            <a:ext cx="1675764" cy="788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6A42B7D2-42FB-CF79-5B03-F53EDE38C4C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529480" y="4599053"/>
            <a:ext cx="1675764" cy="60267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B3E3AE05-5DB9-B07D-BA25-7F7F36F3731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39162" y="3592578"/>
            <a:ext cx="1256400" cy="31771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Milestone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42065-0956-886E-8D50-13A5E23F80D6}"/>
              </a:ext>
            </a:extLst>
          </p:cNvPr>
          <p:cNvGrpSpPr/>
          <p:nvPr userDrawn="1"/>
        </p:nvGrpSpPr>
        <p:grpSpPr>
          <a:xfrm>
            <a:off x="2172567" y="3101973"/>
            <a:ext cx="7846866" cy="1307812"/>
            <a:chOff x="2105892" y="3357980"/>
            <a:chExt cx="7846866" cy="1307812"/>
          </a:xfrm>
        </p:grpSpPr>
        <p:sp>
          <p:nvSpPr>
            <p:cNvPr id="7" name="Arc 48">
              <a:extLst>
                <a:ext uri="{FF2B5EF4-FFF2-40B4-BE49-F238E27FC236}">
                  <a16:creationId xmlns:a16="http://schemas.microsoft.com/office/drawing/2014/main" id="{EC850A60-C20A-8395-7234-45A3366219FC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c 47">
              <a:extLst>
                <a:ext uri="{FF2B5EF4-FFF2-40B4-BE49-F238E27FC236}">
                  <a16:creationId xmlns:a16="http://schemas.microsoft.com/office/drawing/2014/main" id="{A0E80446-5E4B-C665-6CFB-7165CD4931A0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A483ED77-8DE6-0A70-9864-0B25285EF399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C0781424-C361-E569-C2E5-818CB90302F9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c 47">
              <a:extLst>
                <a:ext uri="{FF2B5EF4-FFF2-40B4-BE49-F238E27FC236}">
                  <a16:creationId xmlns:a16="http://schemas.microsoft.com/office/drawing/2014/main" id="{C5BC891C-DA63-19BD-19F3-2D26B0FF68EC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c 48">
              <a:extLst>
                <a:ext uri="{FF2B5EF4-FFF2-40B4-BE49-F238E27FC236}">
                  <a16:creationId xmlns:a16="http://schemas.microsoft.com/office/drawing/2014/main" id="{D79DB29A-0810-7DFE-9053-128F395BB5E3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tx1">
                  <a:lumMod val="75000"/>
                  <a:lumOff val="2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0A50CFDB-C446-FF8C-E209-3F041E442B41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C6980E86-E4FB-22C1-4406-0D82C266B0DA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ED4A39C9-E6A3-3B71-7A3C-59E2BBF28432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F9E7552-A40C-A6B7-2258-AF322F0FD3BF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573ABE9-21D1-D87C-E9AB-3703CD1EBDFA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95C9FE2-0C8F-8E77-BF2A-00588F78C29A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8048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97C484F-84DC-25EA-C07C-C76534AB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584201"/>
            <a:ext cx="11017249" cy="1720850"/>
          </a:xfrm>
        </p:spPr>
        <p:txBody>
          <a:bodyPr wrap="square" anchor="t">
            <a:noAutofit/>
          </a:bodyPr>
          <a:lstStyle>
            <a:lvl1pPr>
              <a:defRPr sz="4400" b="0"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2F605B9-DD22-872B-689D-2D7562F0DAA7}"/>
              </a:ext>
            </a:extLst>
          </p:cNvPr>
          <p:cNvSpPr/>
          <p:nvPr userDrawn="1"/>
        </p:nvSpPr>
        <p:spPr>
          <a:xfrm>
            <a:off x="587375" y="5980775"/>
            <a:ext cx="11012343" cy="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34289" rIns="34289"/>
          <a:lstStyle/>
          <a:p>
            <a:pPr lvl="0"/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0F6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516" y="219869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19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/>
              <a:t>NEXT</a:t>
            </a:r>
          </a:p>
        </p:txBody>
      </p:sp>
      <p:grpSp>
        <p:nvGrpSpPr>
          <p:cNvPr id="4" name="Group 3" hidden="1">
            <a:extLst>
              <a:ext uri="{FF2B5EF4-FFF2-40B4-BE49-F238E27FC236}">
                <a16:creationId xmlns:a16="http://schemas.microsoft.com/office/drawing/2014/main" id="{B3A606B9-7A85-A653-3B7B-A73C925E35A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5" name="Group 4" hidden="1">
              <a:extLst>
                <a:ext uri="{FF2B5EF4-FFF2-40B4-BE49-F238E27FC236}">
                  <a16:creationId xmlns:a16="http://schemas.microsoft.com/office/drawing/2014/main" id="{0DA89A57-887E-CE8C-8768-88BCAD4C8758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3" name="Rectangle 12" hidden="1">
                <a:extLst>
                  <a:ext uri="{FF2B5EF4-FFF2-40B4-BE49-F238E27FC236}">
                    <a16:creationId xmlns:a16="http://schemas.microsoft.com/office/drawing/2014/main" id="{D34F6CA2-EFE0-824A-3557-295549EC196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Rectangle 13" hidden="1">
                <a:extLst>
                  <a:ext uri="{FF2B5EF4-FFF2-40B4-BE49-F238E27FC236}">
                    <a16:creationId xmlns:a16="http://schemas.microsoft.com/office/drawing/2014/main" id="{D4F5DF5E-C25C-E06B-DA76-269A78A78FBC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 hidden="1">
                <a:extLst>
                  <a:ext uri="{FF2B5EF4-FFF2-40B4-BE49-F238E27FC236}">
                    <a16:creationId xmlns:a16="http://schemas.microsoft.com/office/drawing/2014/main" id="{E5E2181D-DEA5-A52B-A99C-F438E7F9CC19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 hidden="1">
                <a:extLst>
                  <a:ext uri="{FF2B5EF4-FFF2-40B4-BE49-F238E27FC236}">
                    <a16:creationId xmlns:a16="http://schemas.microsoft.com/office/drawing/2014/main" id="{93FE8CC2-C679-9344-20A3-EBB5357EBCA9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 hidden="1">
                <a:extLst>
                  <a:ext uri="{FF2B5EF4-FFF2-40B4-BE49-F238E27FC236}">
                    <a16:creationId xmlns:a16="http://schemas.microsoft.com/office/drawing/2014/main" id="{F8A77995-221D-057E-4A69-0AE8C4EB94F6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 hidden="1">
                <a:extLst>
                  <a:ext uri="{FF2B5EF4-FFF2-40B4-BE49-F238E27FC236}">
                    <a16:creationId xmlns:a16="http://schemas.microsoft.com/office/drawing/2014/main" id="{8C44B415-B294-F664-88CA-45B04EC24A3C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Frame 11" hidden="1">
              <a:extLst>
                <a:ext uri="{FF2B5EF4-FFF2-40B4-BE49-F238E27FC236}">
                  <a16:creationId xmlns:a16="http://schemas.microsoft.com/office/drawing/2014/main" id="{6BFAFB4F-E8FA-5E73-79F0-1505E0146735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01" y="6377199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08" r:id="rId2"/>
    <p:sldLayoutId id="2147483709" r:id="rId3"/>
    <p:sldLayoutId id="2147483686" r:id="rId4"/>
    <p:sldLayoutId id="2147483714" r:id="rId5"/>
    <p:sldLayoutId id="2147483715" r:id="rId6"/>
    <p:sldLayoutId id="2147483685" r:id="rId7"/>
    <p:sldLayoutId id="2147483703" r:id="rId8"/>
    <p:sldLayoutId id="2147483695" r:id="rId9"/>
    <p:sldLayoutId id="2147483710" r:id="rId10"/>
    <p:sldLayoutId id="2147483711" r:id="rId11"/>
    <p:sldLayoutId id="2147483701" r:id="rId12"/>
    <p:sldLayoutId id="2147483702" r:id="rId13"/>
    <p:sldLayoutId id="2147483700" r:id="rId14"/>
    <p:sldLayoutId id="2147483712" r:id="rId15"/>
    <p:sldLayoutId id="2147483713" r:id="rId16"/>
    <p:sldLayoutId id="2147483717" r:id="rId17"/>
    <p:sldLayoutId id="2147483718" r:id="rId18"/>
    <p:sldLayoutId id="2147483719" r:id="rId19"/>
    <p:sldLayoutId id="2147483720" r:id="rId20"/>
    <p:sldLayoutId id="2147483716" r:id="rId21"/>
    <p:sldLayoutId id="2147483721" r:id="rId22"/>
    <p:sldLayoutId id="2147483676" r:id="rId23"/>
    <p:sldLayoutId id="2147483722" r:id="rId24"/>
    <p:sldLayoutId id="2147483674" r:id="rId25"/>
    <p:sldLayoutId id="2147483675" r:id="rId26"/>
    <p:sldLayoutId id="2147483677" r:id="rId27"/>
    <p:sldLayoutId id="2147483673" r:id="rId28"/>
    <p:sldLayoutId id="2147483696" r:id="rId29"/>
    <p:sldLayoutId id="2147483697" r:id="rId30"/>
    <p:sldLayoutId id="2147483723" r:id="rId31"/>
    <p:sldLayoutId id="2147483687" r:id="rId32"/>
    <p:sldLayoutId id="2147483683" r:id="rId33"/>
    <p:sldLayoutId id="2147483682" r:id="rId34"/>
    <p:sldLayoutId id="2147483684" r:id="rId35"/>
    <p:sldLayoutId id="2147483698" r:id="rId36"/>
    <p:sldLayoutId id="2147483699" r:id="rId37"/>
    <p:sldLayoutId id="2147483691" r:id="rId38"/>
    <p:sldLayoutId id="2147483692" r:id="rId39"/>
    <p:sldLayoutId id="2147483693" r:id="rId40"/>
    <p:sldLayoutId id="2147483694" r:id="rId41"/>
    <p:sldLayoutId id="2147483704" r:id="rId42"/>
    <p:sldLayoutId id="2147483705" r:id="rId43"/>
    <p:sldLayoutId id="2147483706" r:id="rId44"/>
    <p:sldLayoutId id="2147483707" r:id="rId45"/>
    <p:sldLayoutId id="2147483679" r:id="rId46"/>
    <p:sldLayoutId id="2147483680" r:id="rId4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 userDrawn="1">
          <p15:clr>
            <a:srgbClr val="F26B43"/>
          </p15:clr>
        </p15:guide>
        <p15:guide id="2" pos="370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pos="1277" userDrawn="1">
          <p15:clr>
            <a:srgbClr val="F26B43"/>
          </p15:clr>
        </p15:guide>
        <p15:guide id="6" pos="257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5110" userDrawn="1">
          <p15:clr>
            <a:srgbClr val="F26B43"/>
          </p15:clr>
        </p15:guide>
        <p15:guide id="9" pos="6403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6.svg"/><Relationship Id="rId5" Type="http://schemas.openxmlformats.org/officeDocument/2006/relationships/image" Target="../media/image10.jpeg"/><Relationship Id="rId10" Type="http://schemas.openxmlformats.org/officeDocument/2006/relationships/image" Target="../media/image5.png"/><Relationship Id="rId4" Type="http://schemas.openxmlformats.org/officeDocument/2006/relationships/image" Target="../media/image9.jpe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6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06DF-22C9-836D-DBE7-F45AB70B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4C70408-0416-E958-7480-58473C031206}"/>
              </a:ext>
            </a:extLst>
          </p:cNvPr>
          <p:cNvSpPr/>
          <p:nvPr/>
        </p:nvSpPr>
        <p:spPr>
          <a:xfrm>
            <a:off x="9279425" y="2443966"/>
            <a:ext cx="2912573" cy="1981870"/>
          </a:xfrm>
          <a:prstGeom prst="flowChartPreparation">
            <a:avLst/>
          </a:prstGeom>
          <a:solidFill>
            <a:srgbClr val="F2F8FC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ollage of different vehicles&#10;&#10;AI-generated content may be incorrect.">
            <a:extLst>
              <a:ext uri="{FF2B5EF4-FFF2-40B4-BE49-F238E27FC236}">
                <a16:creationId xmlns:a16="http://schemas.microsoft.com/office/drawing/2014/main" id="{3738EA6D-E7BE-FB25-8CDE-17D8A2CD8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626912" y="1551455"/>
            <a:ext cx="7125016" cy="37550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BF2647-B6B0-4377-ADA4-3C8793F44D1C}"/>
              </a:ext>
            </a:extLst>
          </p:cNvPr>
          <p:cNvSpPr txBox="1"/>
          <p:nvPr/>
        </p:nvSpPr>
        <p:spPr>
          <a:xfrm>
            <a:off x="9365902" y="2895950"/>
            <a:ext cx="2714206" cy="107721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omic Sans MS"/>
                <a:ea typeface="+mn-lt"/>
                <a:cs typeface="+mn-lt"/>
              </a:rPr>
              <a:t>    Daily Ridership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  <a:latin typeface="Comic Sans MS"/>
            </a:endParaRPr>
          </a:p>
        </p:txBody>
      </p:sp>
      <p:pic>
        <p:nvPicPr>
          <p:cNvPr id="4" name="Picture 3" descr="Metropolitan Transportation Authority logo, symbol, meaning ...">
            <a:extLst>
              <a:ext uri="{FF2B5EF4-FFF2-40B4-BE49-F238E27FC236}">
                <a16:creationId xmlns:a16="http://schemas.microsoft.com/office/drawing/2014/main" id="{6E9C9B78-DB03-5B58-C310-386A7740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100" y="2546521"/>
            <a:ext cx="993690" cy="9102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مبادرة رواد مصر الرقمية">
            <a:extLst>
              <a:ext uri="{FF2B5EF4-FFF2-40B4-BE49-F238E27FC236}">
                <a16:creationId xmlns:a16="http://schemas.microsoft.com/office/drawing/2014/main" id="{80A4F4A4-8CF7-D0A1-6D30-82369492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706966A4-10BE-EAB1-D089-1A1132340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370AB2-D1FC-0100-C222-E49C88FEB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235EC05-A86B-75DF-7D29-EC43601B9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7337C7-30C3-80A0-C9D8-15F2C1D47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A4A71D-77FF-89FE-B5B5-5105048C9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FCF5F4-1869-2816-A222-78B8EACDF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0F6FC"/>
            </a:solidFill>
            <a:ln>
              <a:solidFill>
                <a:srgbClr val="2D73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64DE29-AC84-1F54-E7CE-5896C28E8CE7}"/>
              </a:ext>
            </a:extLst>
          </p:cNvPr>
          <p:cNvSpPr txBox="1"/>
          <p:nvPr/>
        </p:nvSpPr>
        <p:spPr>
          <a:xfrm>
            <a:off x="3933681" y="297367"/>
            <a:ext cx="4913457" cy="987168"/>
          </a:xfrm>
          <a:prstGeom prst="rect">
            <a:avLst/>
          </a:prstGeom>
          <a:solidFill>
            <a:srgbClr val="F0F6FC"/>
          </a:solidFill>
          <a:ln>
            <a:solidFill>
              <a:srgbClr val="F5F9F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104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HOW THE PERCENTAGE COLUMNS CALCULATED ?</a:t>
            </a:r>
            <a:endParaRPr lang="en-US" sz="3600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95EF6D-3448-D116-52D1-4A5456F13B65}"/>
              </a:ext>
            </a:extLst>
          </p:cNvPr>
          <p:cNvGrpSpPr/>
          <p:nvPr/>
        </p:nvGrpSpPr>
        <p:grpSpPr>
          <a:xfrm>
            <a:off x="7124880" y="2263259"/>
            <a:ext cx="4680699" cy="3705659"/>
            <a:chOff x="190991" y="3238609"/>
            <a:chExt cx="9928262" cy="3515000"/>
          </a:xfrm>
        </p:grpSpPr>
        <p:pic>
          <p:nvPicPr>
            <p:cNvPr id="25" name="Picture 24" descr="A blue and black hexagon&#10;&#10;AI-generated content may be incorrect.">
              <a:extLst>
                <a:ext uri="{FF2B5EF4-FFF2-40B4-BE49-F238E27FC236}">
                  <a16:creationId xmlns:a16="http://schemas.microsoft.com/office/drawing/2014/main" id="{F43E6D57-4B6F-2942-1131-BA35224CC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991" y="3238609"/>
              <a:ext cx="9928262" cy="3515000"/>
            </a:xfrm>
            <a:prstGeom prst="rect">
              <a:avLst/>
            </a:prstGeom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A1D3AAEC-906F-9B01-2A04-6A26BB9A7812}"/>
                </a:ext>
              </a:extLst>
            </p:cNvPr>
            <p:cNvSpPr txBox="1"/>
            <p:nvPr/>
          </p:nvSpPr>
          <p:spPr>
            <a:xfrm>
              <a:off x="3819541" y="4341749"/>
              <a:ext cx="2743202" cy="29194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48640">
                <a:spcAft>
                  <a:spcPts val="600"/>
                </a:spcAft>
              </a:pPr>
              <a:r>
                <a:rPr lang="en-US" sz="1400" kern="1200">
                  <a:solidFill>
                    <a:schemeClr val="bg1"/>
                  </a:solidFill>
                  <a:latin typeface="Aptos Display"/>
                  <a:ea typeface="+mn-ea"/>
                  <a:cs typeface="+mn-cs"/>
                </a:rPr>
                <a:t>Total estimated </a:t>
              </a:r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7" name="TextBox 8">
              <a:extLst>
                <a:ext uri="{FF2B5EF4-FFF2-40B4-BE49-F238E27FC236}">
                  <a16:creationId xmlns:a16="http://schemas.microsoft.com/office/drawing/2014/main" id="{4E05C61B-1EEB-47B4-B781-0EBD6DF416D1}"/>
                </a:ext>
              </a:extLst>
            </p:cNvPr>
            <p:cNvSpPr txBox="1"/>
            <p:nvPr/>
          </p:nvSpPr>
          <p:spPr>
            <a:xfrm>
              <a:off x="1338132" y="6062662"/>
              <a:ext cx="2743202" cy="49630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48640">
                <a:spcAft>
                  <a:spcPts val="600"/>
                </a:spcAft>
              </a:pPr>
              <a:r>
                <a:rPr lang="en-US" sz="1400" kern="1200">
                  <a:solidFill>
                    <a:srgbClr val="FFFFFF"/>
                  </a:solidFill>
                  <a:latin typeface="Aptos Display"/>
                  <a:ea typeface="+mn-ea"/>
                  <a:cs typeface="+mn-cs"/>
                </a:rPr>
                <a:t>It's equivalent percentage</a:t>
              </a:r>
              <a:endParaRPr lang="en-US" sz="1400">
                <a:solidFill>
                  <a:srgbClr val="FFFFFF"/>
                </a:solidFill>
                <a:latin typeface="Aptos Display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87D6C3D7-D82F-EB8D-4860-E5DC2A042779}"/>
                </a:ext>
              </a:extLst>
            </p:cNvPr>
            <p:cNvSpPr txBox="1"/>
            <p:nvPr/>
          </p:nvSpPr>
          <p:spPr>
            <a:xfrm>
              <a:off x="6528847" y="6051550"/>
              <a:ext cx="2743202" cy="496300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48640">
                <a:spcAft>
                  <a:spcPts val="600"/>
                </a:spcAft>
              </a:pPr>
              <a:r>
                <a:rPr lang="en-US" sz="1400" kern="1200">
                  <a:solidFill>
                    <a:srgbClr val="FFFFFF"/>
                  </a:solidFill>
                  <a:latin typeface="Aptos Display"/>
                  <a:ea typeface="+mn-ea"/>
                  <a:cs typeface="+mn-cs"/>
                </a:rPr>
                <a:t>Covid ridership numbers</a:t>
              </a:r>
              <a:endParaRPr lang="en-US" sz="1400">
                <a:solidFill>
                  <a:srgbClr val="FFFFFF"/>
                </a:solidFill>
                <a:latin typeface="Aptos Display"/>
              </a:endParaRPr>
            </a:p>
          </p:txBody>
        </p:sp>
        <p:pic>
          <p:nvPicPr>
            <p:cNvPr id="29" name="Picture 28" descr="A blue line with dots&#10;&#10;AI-generated content may be incorrect.">
              <a:extLst>
                <a:ext uri="{FF2B5EF4-FFF2-40B4-BE49-F238E27FC236}">
                  <a16:creationId xmlns:a16="http://schemas.microsoft.com/office/drawing/2014/main" id="{33183EF7-58FF-DA98-D401-578462553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9641" y="5001817"/>
              <a:ext cx="798413" cy="495662"/>
            </a:xfrm>
            <a:prstGeom prst="rect">
              <a:avLst/>
            </a:prstGeom>
          </p:spPr>
        </p:pic>
        <p:pic>
          <p:nvPicPr>
            <p:cNvPr id="30" name="Picture 29" descr="A blue x on a black background&#10;&#10;AI-generated content may be incorrect.">
              <a:extLst>
                <a:ext uri="{FF2B5EF4-FFF2-40B4-BE49-F238E27FC236}">
                  <a16:creationId xmlns:a16="http://schemas.microsoft.com/office/drawing/2014/main" id="{C621F68B-51F1-1F0D-8676-139FA951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9646" y="5838047"/>
              <a:ext cx="958407" cy="720645"/>
            </a:xfrm>
            <a:prstGeom prst="rect">
              <a:avLst/>
            </a:prstGeom>
          </p:spPr>
        </p:pic>
      </p:grp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C1553D9-FE71-B9B2-556F-0120405DB1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" t="-159" r="-352" b="49920"/>
          <a:stretch>
            <a:fillRect/>
          </a:stretch>
        </p:blipFill>
        <p:spPr>
          <a:xfrm>
            <a:off x="177592" y="1754908"/>
            <a:ext cx="6578450" cy="4734864"/>
          </a:xfrm>
          <a:prstGeom prst="rect">
            <a:avLst/>
          </a:prstGeom>
        </p:spPr>
      </p:pic>
      <p:pic>
        <p:nvPicPr>
          <p:cNvPr id="7" name="Picture 6" descr="مبادرة رواد مصر الرقمية">
            <a:extLst>
              <a:ext uri="{FF2B5EF4-FFF2-40B4-BE49-F238E27FC236}">
                <a16:creationId xmlns:a16="http://schemas.microsoft.com/office/drawing/2014/main" id="{E78D3E11-727F-B187-18A4-2085630F3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631E11B2-F685-B97B-ED85-D4AD34420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28E6A-3FA9-D924-2887-11D048A6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B696BC2-1BFF-B210-2C7A-391EC1E20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DD0D21-C027-CE4F-F939-3D4C0CDB9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0F6FC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670754-AD1E-D768-24E8-EDB3FEB32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24FCEC-E361-191A-590B-C7924236B817}"/>
              </a:ext>
            </a:extLst>
          </p:cNvPr>
          <p:cNvSpPr txBox="1"/>
          <p:nvPr/>
        </p:nvSpPr>
        <p:spPr>
          <a:xfrm>
            <a:off x="4242001" y="-100094"/>
            <a:ext cx="50869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Before covid column</a:t>
            </a:r>
          </a:p>
        </p:txBody>
      </p:sp>
      <p:pic>
        <p:nvPicPr>
          <p:cNvPr id="6" name="Picture 5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E63E1926-3A78-D9B6-03F0-94BD8719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50" y="1024467"/>
            <a:ext cx="10941572" cy="509770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9D7CCCD5-8D90-DD2B-E15C-F40289589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001CFDA2-1958-D6B2-D75A-21960DC45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101080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02475-1719-0AAB-67AA-D0626978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E5AE2C-CC45-05C1-A1BB-8E88E4FAF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50181A-BA53-254C-F4DF-D9D331E14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0F6FC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150417-D9BE-2AF3-3167-A1D85F924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0C9E0E-35EF-8C26-A14F-FA6C916DA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015279"/>
            <a:ext cx="10837718" cy="5219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BA62D-5087-E981-89FB-3D8209FE2D9A}"/>
              </a:ext>
            </a:extLst>
          </p:cNvPr>
          <p:cNvSpPr txBox="1"/>
          <p:nvPr/>
        </p:nvSpPr>
        <p:spPr>
          <a:xfrm>
            <a:off x="4573561" y="-52357"/>
            <a:ext cx="50869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Filter on weekday</a:t>
            </a:r>
          </a:p>
        </p:txBody>
      </p:sp>
      <p:pic>
        <p:nvPicPr>
          <p:cNvPr id="6" name="Picture 5" descr="مبادرة رواد مصر الرقمية">
            <a:extLst>
              <a:ext uri="{FF2B5EF4-FFF2-40B4-BE49-F238E27FC236}">
                <a16:creationId xmlns:a16="http://schemas.microsoft.com/office/drawing/2014/main" id="{3532CA70-C39A-300A-5B86-C385EB3D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704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A19CEC99-CA79-C54C-B145-523D80E68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101080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13BCB-8C19-6B3F-237F-CC2265600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0F6FC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1BD465-FA8B-134C-B4CF-93EB58A3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952211"/>
            <a:ext cx="10572750" cy="5276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E2845-F4D4-BCC0-07DB-092B088B73C2}"/>
              </a:ext>
            </a:extLst>
          </p:cNvPr>
          <p:cNvSpPr txBox="1"/>
          <p:nvPr/>
        </p:nvSpPr>
        <p:spPr>
          <a:xfrm>
            <a:off x="4593188" y="-65888"/>
            <a:ext cx="39670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Filter on weekend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 descr="مبادرة رواد مصر الرقمية">
            <a:extLst>
              <a:ext uri="{FF2B5EF4-FFF2-40B4-BE49-F238E27FC236}">
                <a16:creationId xmlns:a16="http://schemas.microsoft.com/office/drawing/2014/main" id="{1A4DC5F7-A5C8-6C8B-77CC-5F380088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15014"/>
            <a:ext cx="1473199" cy="1021067"/>
          </a:xfrm>
          <a:prstGeom prst="rect">
            <a:avLst/>
          </a:prstGeom>
        </p:spPr>
      </p:pic>
      <p:pic>
        <p:nvPicPr>
          <p:cNvPr id="6" name="Graphic 5" descr="Home - Midwest Transatlantic Lines, Inc.">
            <a:extLst>
              <a:ext uri="{FF2B5EF4-FFF2-40B4-BE49-F238E27FC236}">
                <a16:creationId xmlns:a16="http://schemas.microsoft.com/office/drawing/2014/main" id="{91583EDC-CD97-54CE-AD0D-37B0442C1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101080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2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E69D0-EFA0-3738-0A95-69C707CB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758B9B4-11BE-98F3-4DDE-65D8D84F8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12D2A3-4A98-8243-04CC-5B7B5FEA0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0F6FC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3C2D62-9FF5-24DC-C924-9716B214E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C19D50-66BB-EB69-5782-071E2291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20436"/>
            <a:ext cx="10795000" cy="5294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8BED64-353E-7F15-0CA4-F402F5A83876}"/>
              </a:ext>
            </a:extLst>
          </p:cNvPr>
          <p:cNvSpPr txBox="1"/>
          <p:nvPr/>
        </p:nvSpPr>
        <p:spPr>
          <a:xfrm>
            <a:off x="4215456" y="-7266"/>
            <a:ext cx="49999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ptos Display"/>
              </a:rPr>
              <a:t>Customize table to 2019</a:t>
            </a:r>
          </a:p>
        </p:txBody>
      </p:sp>
      <p:pic>
        <p:nvPicPr>
          <p:cNvPr id="6" name="Picture 5" descr="مبادرة رواد مصر الرقمية">
            <a:extLst>
              <a:ext uri="{FF2B5EF4-FFF2-40B4-BE49-F238E27FC236}">
                <a16:creationId xmlns:a16="http://schemas.microsoft.com/office/drawing/2014/main" id="{A525A1E5-85CC-B671-4421-C73EA608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F8DFCA34-3BE7-DF60-B02F-0DB51499C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101080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7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B63B3-FADA-8889-1F69-4D8666B54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226048D-36A8-CED6-AE8F-7489A9B5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5D0A9F8-53DD-B4D4-2D59-AAD07D2D8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DBFFA57-2CE0-DF08-CA1D-C62C357B6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595298-C85D-C911-3794-D90FBC58F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0F6FC"/>
            </a:solidFill>
            <a:ln>
              <a:solidFill>
                <a:srgbClr val="2D73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0D6511-2ECE-02BE-9AE6-CD49D32FB4FD}"/>
              </a:ext>
            </a:extLst>
          </p:cNvPr>
          <p:cNvSpPr txBox="1"/>
          <p:nvPr/>
        </p:nvSpPr>
        <p:spPr>
          <a:xfrm>
            <a:off x="3353215" y="210295"/>
            <a:ext cx="4913457" cy="987168"/>
          </a:xfrm>
          <a:prstGeom prst="rect">
            <a:avLst/>
          </a:prstGeom>
          <a:solidFill>
            <a:srgbClr val="F0F6FC"/>
          </a:solidFill>
          <a:ln>
            <a:solidFill>
              <a:srgbClr val="F5F9F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104" dirty="0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Services</a:t>
            </a:r>
          </a:p>
        </p:txBody>
      </p:sp>
      <p:pic>
        <p:nvPicPr>
          <p:cNvPr id="7" name="Picture 6" descr="مبادرة رواد مصر الرقمية">
            <a:extLst>
              <a:ext uri="{FF2B5EF4-FFF2-40B4-BE49-F238E27FC236}">
                <a16:creationId xmlns:a16="http://schemas.microsoft.com/office/drawing/2014/main" id="{E33CDC2F-37AB-F632-4DBE-759F33105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49C211DC-210E-148E-3FE9-115FC1E10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  <p:pic>
        <p:nvPicPr>
          <p:cNvPr id="3" name="Picture 2" descr="A screenshot of a data&#10;&#10;AI-generated content may be incorrect.">
            <a:extLst>
              <a:ext uri="{FF2B5EF4-FFF2-40B4-BE49-F238E27FC236}">
                <a16:creationId xmlns:a16="http://schemas.microsoft.com/office/drawing/2014/main" id="{B22DE634-4062-9DF7-B935-D3FDDB88B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1282217"/>
            <a:ext cx="10134600" cy="4909993"/>
          </a:xfrm>
          <a:prstGeom prst="rect">
            <a:avLst/>
          </a:prstGeom>
        </p:spPr>
      </p:pic>
      <p:pic>
        <p:nvPicPr>
          <p:cNvPr id="4" name="Picture 3" descr="A group of cars on a black background&#10;&#10;AI-generated content may be incorrect.">
            <a:extLst>
              <a:ext uri="{FF2B5EF4-FFF2-40B4-BE49-F238E27FC236}">
                <a16:creationId xmlns:a16="http://schemas.microsoft.com/office/drawing/2014/main" id="{5547E3CA-E897-28EC-3E0E-820A081AB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632" y="263242"/>
            <a:ext cx="819728" cy="8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0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A6CDD-1DA0-5305-D6ED-09DF185F6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ADF4E68-9B06-B24A-9ACE-E3A47156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A6546A-885B-B10A-8069-5282F868B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05BAD2-18CA-68AA-42F0-C51336A5E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5BD2EC10-0252-92FF-A651-179CB41862DC}"/>
              </a:ext>
            </a:extLst>
          </p:cNvPr>
          <p:cNvSpPr/>
          <p:nvPr/>
        </p:nvSpPr>
        <p:spPr>
          <a:xfrm>
            <a:off x="889493" y="737657"/>
            <a:ext cx="6797570" cy="5375738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Papyrus"/>
              </a:rPr>
              <a:t>What</a:t>
            </a:r>
            <a:r>
              <a:rPr lang="en-US" dirty="0">
                <a:latin typeface="Papyrus"/>
                <a:ea typeface="+mn-lt"/>
                <a:cs typeface="+mn-lt"/>
              </a:rPr>
              <a:t> is the overall trend in total estimated ridership across all MTA services over the given time period?</a:t>
            </a:r>
          </a:p>
          <a:p>
            <a:pPr algn="ctr"/>
            <a:endParaRPr lang="en-US" dirty="0">
              <a:latin typeface="Papyrus"/>
              <a:ea typeface="+mn-lt"/>
              <a:cs typeface="+mn-lt"/>
            </a:endParaRPr>
          </a:p>
          <a:p>
            <a:pPr algn="ctr"/>
            <a:r>
              <a:rPr lang="en-US" dirty="0">
                <a:latin typeface="Papyrus"/>
                <a:ea typeface="+mn-lt"/>
                <a:cs typeface="+mn-lt"/>
              </a:rPr>
              <a:t>Which mode of transportation has shown the strongest &amp; weakest percentage recovery compared to its pre-pandemic levels?</a:t>
            </a:r>
          </a:p>
          <a:p>
            <a:pPr algn="ctr"/>
            <a:endParaRPr lang="en-US" dirty="0">
              <a:latin typeface="Papyru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B363D-DD4C-C14E-ED14-15CFEE93E97B}"/>
              </a:ext>
            </a:extLst>
          </p:cNvPr>
          <p:cNvSpPr txBox="1"/>
          <p:nvPr/>
        </p:nvSpPr>
        <p:spPr>
          <a:xfrm>
            <a:off x="3048000" y="74022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solidFill>
                  <a:srgbClr val="163E64"/>
                </a:solidFill>
                <a:latin typeface="Aptos Display"/>
              </a:rPr>
              <a:t>Questions</a:t>
            </a:r>
          </a:p>
        </p:txBody>
      </p:sp>
      <p:pic>
        <p:nvPicPr>
          <p:cNvPr id="4" name="Picture 3" descr="and Indirect Questions in English ...">
            <a:extLst>
              <a:ext uri="{FF2B5EF4-FFF2-40B4-BE49-F238E27FC236}">
                <a16:creationId xmlns:a16="http://schemas.microsoft.com/office/drawing/2014/main" id="{D24B2343-7C25-D981-48DD-5C0EF671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38" y="1885271"/>
            <a:ext cx="3416752" cy="29786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7" descr="مبادرة رواد مصر الرقمية">
            <a:extLst>
              <a:ext uri="{FF2B5EF4-FFF2-40B4-BE49-F238E27FC236}">
                <a16:creationId xmlns:a16="http://schemas.microsoft.com/office/drawing/2014/main" id="{64B28EC6-CF82-ADB5-97D5-7DCF76F6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11" name="Graphic 10" descr="Home - Midwest Transatlantic Lines, Inc.">
            <a:extLst>
              <a:ext uri="{FF2B5EF4-FFF2-40B4-BE49-F238E27FC236}">
                <a16:creationId xmlns:a16="http://schemas.microsoft.com/office/drawing/2014/main" id="{05FA5321-50FE-F9DD-E576-30F32C066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607035-7522-1727-5B57-10BD88B8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72562B-626F-FD24-E2EF-0ABC1202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C3D1E5-8C97-FF6A-177E-0B6CD480E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51DA75-DFF6-5847-8892-A829BEFB2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ashboard word lettering illustration ...">
            <a:extLst>
              <a:ext uri="{FF2B5EF4-FFF2-40B4-BE49-F238E27FC236}">
                <a16:creationId xmlns:a16="http://schemas.microsoft.com/office/drawing/2014/main" id="{9D7CCC33-F5A2-DA09-FEEC-8487E8F0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9" y="750435"/>
            <a:ext cx="10544174" cy="5465988"/>
          </a:xfrm>
          <a:prstGeom prst="rect">
            <a:avLst/>
          </a:prstGeom>
        </p:spPr>
      </p:pic>
      <p:pic>
        <p:nvPicPr>
          <p:cNvPr id="6" name="Picture 5" descr="مبادرة رواد مصر الرقمية">
            <a:extLst>
              <a:ext uri="{FF2B5EF4-FFF2-40B4-BE49-F238E27FC236}">
                <a16:creationId xmlns:a16="http://schemas.microsoft.com/office/drawing/2014/main" id="{48D264C9-AFF3-1879-DEA7-EB60B011A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730E9508-F280-B28C-F05C-63772E088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31807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41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93A53-8943-E442-F4F6-EA7F3045F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570B5AA-124E-5E6E-EC3D-A8527CBE0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5C797-0A9B-C1C5-C504-CE35F4D39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A45A11-006F-5BC3-FFDF-6CE0678ED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DB96862B-A80A-3D5A-4BD5-D368B372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9F5587A7-7F6F-7EED-B04F-0440B7992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82A59-C25F-DA5A-8D47-DB1A4958FDCE}"/>
              </a:ext>
            </a:extLst>
          </p:cNvPr>
          <p:cNvSpPr txBox="1"/>
          <p:nvPr/>
        </p:nvSpPr>
        <p:spPr>
          <a:xfrm>
            <a:off x="5025835" y="355293"/>
            <a:ext cx="2140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Overview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17926890-22C7-570D-23FB-077F6A68F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3" y="1126391"/>
            <a:ext cx="10963072" cy="51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3978D-FF3D-8E18-EC4A-91065E69F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A5981183-605A-BCEB-FFCF-DDC3DD03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8A0FB50A-E395-7C88-B3FE-6E3604F88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0D0417-CA3F-E565-2F50-3CEC95483670}"/>
              </a:ext>
            </a:extLst>
          </p:cNvPr>
          <p:cNvSpPr txBox="1"/>
          <p:nvPr/>
        </p:nvSpPr>
        <p:spPr>
          <a:xfrm>
            <a:off x="4461631" y="424634"/>
            <a:ext cx="3841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Buses &amp; Subways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CF3ECE4-4175-23B3-969C-80DCDF8D9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56" y="1142999"/>
            <a:ext cx="10846316" cy="51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0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B9049-CAAD-92C5-0553-F35D89C9F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9AFC805-1678-1B97-056E-C64224812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048460C-144E-E918-C36C-F4C22A6B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6F373-6F50-30C8-1D70-EFB5BB14B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A person wearing glasses and a yellow shirt&#10;&#10;AI-generated content may be incorrect.">
            <a:extLst>
              <a:ext uri="{FF2B5EF4-FFF2-40B4-BE49-F238E27FC236}">
                <a16:creationId xmlns:a16="http://schemas.microsoft.com/office/drawing/2014/main" id="{398FD0EE-8866-42DD-A607-31796DE1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59" r="5" b="9574"/>
          <a:stretch>
            <a:fillRect/>
          </a:stretch>
        </p:blipFill>
        <p:spPr>
          <a:xfrm>
            <a:off x="6256493" y="1820387"/>
            <a:ext cx="1733341" cy="15131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520DD3-650E-1089-F5CB-32C1717CD585}"/>
              </a:ext>
            </a:extLst>
          </p:cNvPr>
          <p:cNvSpPr txBox="1"/>
          <p:nvPr/>
        </p:nvSpPr>
        <p:spPr>
          <a:xfrm>
            <a:off x="1133945" y="3348677"/>
            <a:ext cx="129650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163E64"/>
                </a:solidFill>
                <a:latin typeface="Pristina"/>
                <a:cs typeface="Segoe UI"/>
              </a:rPr>
              <a:t>  Aliaa</a:t>
            </a:r>
            <a:endParaRPr lang="en-US" dirty="0">
              <a:latin typeface="Aptos" panose="020B0004020202020204"/>
              <a:cs typeface="Segoe UI"/>
            </a:endParaRPr>
          </a:p>
          <a:p>
            <a:r>
              <a:rPr lang="en-US" sz="2800" dirty="0">
                <a:latin typeface="Pristina"/>
                <a:cs typeface="Segoe UI"/>
              </a:rPr>
              <a:t>​</a:t>
            </a:r>
            <a:r>
              <a:rPr lang="en-US" sz="2800" b="1" dirty="0">
                <a:solidFill>
                  <a:srgbClr val="163E64"/>
                </a:solidFill>
                <a:latin typeface="Pristina"/>
                <a:cs typeface="Segoe UI"/>
              </a:rPr>
              <a:t>Yasser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495448-8E7E-8355-DD1B-E89FAAC590C5}"/>
              </a:ext>
            </a:extLst>
          </p:cNvPr>
          <p:cNvSpPr txBox="1"/>
          <p:nvPr/>
        </p:nvSpPr>
        <p:spPr>
          <a:xfrm>
            <a:off x="3243037" y="3411528"/>
            <a:ext cx="134067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  Nada</a:t>
            </a:r>
            <a:endParaRPr lang="en-US" sz="2400">
              <a:latin typeface="Pristina"/>
              <a:cs typeface="Segoe UI"/>
            </a:endParaRPr>
          </a:p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Hamed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12E573-E826-56FE-9816-550A10C381B9}"/>
              </a:ext>
            </a:extLst>
          </p:cNvPr>
          <p:cNvSpPr txBox="1"/>
          <p:nvPr/>
        </p:nvSpPr>
        <p:spPr>
          <a:xfrm>
            <a:off x="4936112" y="3432542"/>
            <a:ext cx="1306054" cy="841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  Nadia</a:t>
            </a:r>
            <a:endParaRPr lang="en-US" sz="2400">
              <a:latin typeface="Pristina"/>
              <a:cs typeface="Segoe UI"/>
            </a:endParaRPr>
          </a:p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Hossny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6EFC70-3F61-09FF-1309-DC726E23641E}"/>
              </a:ext>
            </a:extLst>
          </p:cNvPr>
          <p:cNvSpPr txBox="1"/>
          <p:nvPr/>
        </p:nvSpPr>
        <p:spPr>
          <a:xfrm>
            <a:off x="6432353" y="3351460"/>
            <a:ext cx="195911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Abdelrhman</a:t>
            </a:r>
          </a:p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     Sobhy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77227B-56FC-A84D-7612-BC7D8BD127E9}"/>
              </a:ext>
            </a:extLst>
          </p:cNvPr>
          <p:cNvSpPr txBox="1"/>
          <p:nvPr/>
        </p:nvSpPr>
        <p:spPr>
          <a:xfrm>
            <a:off x="8388956" y="3410461"/>
            <a:ext cx="17824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   Ahmed</a:t>
            </a:r>
            <a:endParaRPr lang="en-US" sz="2400">
              <a:latin typeface="Pristina"/>
              <a:cs typeface="Segoe UI"/>
            </a:endParaRPr>
          </a:p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Mohamed</a:t>
            </a:r>
          </a:p>
        </p:txBody>
      </p:sp>
      <p:pic>
        <p:nvPicPr>
          <p:cNvPr id="26" name="Picture 25" descr="taufanyanuar: 4 Tipe Team Member: Doing, Leading, Loving, dan Learning">
            <a:extLst>
              <a:ext uri="{FF2B5EF4-FFF2-40B4-BE49-F238E27FC236}">
                <a16:creationId xmlns:a16="http://schemas.microsoft.com/office/drawing/2014/main" id="{CFAA1C8E-9F02-F69B-30CF-4FAC1C7A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715" y="697272"/>
            <a:ext cx="2998441" cy="921008"/>
          </a:xfrm>
          <a:prstGeom prst="rect">
            <a:avLst/>
          </a:prstGeom>
        </p:spPr>
      </p:pic>
      <p:pic>
        <p:nvPicPr>
          <p:cNvPr id="2" name="Picture 1" descr="A person taking a selfie&#10;&#10;AI-generated content may be incorrect.">
            <a:extLst>
              <a:ext uri="{FF2B5EF4-FFF2-40B4-BE49-F238E27FC236}">
                <a16:creationId xmlns:a16="http://schemas.microsoft.com/office/drawing/2014/main" id="{3EDD71EB-1009-9DE1-51D7-794A4052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940" y="1823662"/>
            <a:ext cx="1531583" cy="15143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 descr="A person smiling at camera&#10;&#10;AI-generated content may be incorrect.">
            <a:extLst>
              <a:ext uri="{FF2B5EF4-FFF2-40B4-BE49-F238E27FC236}">
                <a16:creationId xmlns:a16="http://schemas.microsoft.com/office/drawing/2014/main" id="{07B78AC4-902B-05D4-CDF0-B7C71B813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889" y="1819233"/>
            <a:ext cx="1666470" cy="15163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BCDB6-4DC6-5597-2A71-2E199A9249CA}"/>
              </a:ext>
            </a:extLst>
          </p:cNvPr>
          <p:cNvSpPr txBox="1"/>
          <p:nvPr/>
        </p:nvSpPr>
        <p:spPr>
          <a:xfrm>
            <a:off x="1435523" y="4791920"/>
            <a:ext cx="38039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163E64"/>
                </a:solidFill>
                <a:cs typeface="Segoe UI"/>
              </a:rPr>
              <a:t>Under supervision of:</a:t>
            </a:r>
          </a:p>
        </p:txBody>
      </p:sp>
      <p:pic>
        <p:nvPicPr>
          <p:cNvPr id="6" name="Picture 5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951D284E-CA8E-8C3D-F572-2B7B66F84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47" y="4183569"/>
            <a:ext cx="2006080" cy="1697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710E65-F12A-25FC-9995-F74379B3476F}"/>
              </a:ext>
            </a:extLst>
          </p:cNvPr>
          <p:cNvSpPr txBox="1"/>
          <p:nvPr/>
        </p:nvSpPr>
        <p:spPr>
          <a:xfrm>
            <a:off x="2192829" y="518282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63E64"/>
                </a:solidFill>
                <a:latin typeface="Pristina"/>
                <a:cs typeface="Segoe UI"/>
              </a:rPr>
              <a:t>Eng/ Osama Adel</a:t>
            </a:r>
          </a:p>
        </p:txBody>
      </p:sp>
      <p:pic>
        <p:nvPicPr>
          <p:cNvPr id="17" name="Picture 16" descr="A person wearing a scarf and a head scarf&#10;&#10;AI-generated content may be incorrect.">
            <a:extLst>
              <a:ext uri="{FF2B5EF4-FFF2-40B4-BE49-F238E27FC236}">
                <a16:creationId xmlns:a16="http://schemas.microsoft.com/office/drawing/2014/main" id="{40BE98FB-05C0-DB99-6622-FDBE73E54A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02" t="15766" r="690" b="31682"/>
          <a:stretch>
            <a:fillRect/>
          </a:stretch>
        </p:blipFill>
        <p:spPr>
          <a:xfrm>
            <a:off x="841159" y="1884404"/>
            <a:ext cx="1678825" cy="1421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erson wearing a purple scarf&#10;&#10;AI-generated content may be incorrect.">
            <a:extLst>
              <a:ext uri="{FF2B5EF4-FFF2-40B4-BE49-F238E27FC236}">
                <a16:creationId xmlns:a16="http://schemas.microsoft.com/office/drawing/2014/main" id="{7870A871-7C28-5941-4869-9F343AD04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1459" y="1822620"/>
            <a:ext cx="1482814" cy="14828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مبادرة رواد مصر الرقمية">
            <a:extLst>
              <a:ext uri="{FF2B5EF4-FFF2-40B4-BE49-F238E27FC236}">
                <a16:creationId xmlns:a16="http://schemas.microsoft.com/office/drawing/2014/main" id="{272B1788-38ED-ABA9-D478-1648A6FF93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18" name="Graphic 17" descr="Home - Midwest Transatlantic Lines, Inc.">
            <a:extLst>
              <a:ext uri="{FF2B5EF4-FFF2-40B4-BE49-F238E27FC236}">
                <a16:creationId xmlns:a16="http://schemas.microsoft.com/office/drawing/2014/main" id="{2867A418-0316-11C6-1EE7-B665CEF11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CFE7B9F9-9EF9-054A-F279-729E9FD11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-191" t="3537" r="1333" b="12106"/>
          <a:stretch>
            <a:fillRect/>
          </a:stretch>
        </p:blipFill>
        <p:spPr>
          <a:xfrm>
            <a:off x="9986099" y="1824883"/>
            <a:ext cx="1474239" cy="15015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9463B-99E1-C1C0-E489-8AD761D0F623}"/>
              </a:ext>
            </a:extLst>
          </p:cNvPr>
          <p:cNvSpPr txBox="1"/>
          <p:nvPr/>
        </p:nvSpPr>
        <p:spPr>
          <a:xfrm>
            <a:off x="9986319" y="3447535"/>
            <a:ext cx="2743200" cy="76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475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/>
                <a:cs typeface="Segoe UI"/>
              </a:rPr>
              <a:t>      Alaa</a:t>
            </a:r>
          </a:p>
          <a:p>
            <a:pPr>
              <a:lnSpc>
                <a:spcPts val="2475"/>
              </a:lnSpc>
            </a:pPr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Pristina"/>
                <a:cs typeface="Segoe UI"/>
              </a:rPr>
              <a:t>​Mahmoud  </a:t>
            </a:r>
          </a:p>
        </p:txBody>
      </p:sp>
    </p:spTree>
    <p:extLst>
      <p:ext uri="{BB962C8B-B14F-4D97-AF65-F5344CB8AC3E}">
        <p14:creationId xmlns:p14="http://schemas.microsoft.com/office/powerpoint/2010/main" val="1681791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AB217-5B83-6167-86BE-D8B0E3672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0133AD-A917-C64F-723F-B1B6C9166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25CBEA-2DCF-90C2-3F61-50A7FC2D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690AAD-04EA-6F09-B711-B6D0A773A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23C18276-1D51-50B4-86DA-F499979BB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50A9D89B-BFBA-87AE-04DB-08233DDF1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31807"/>
            <a:ext cx="2431473" cy="101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E93160-256C-94C4-891D-671AA0AD4716}"/>
              </a:ext>
            </a:extLst>
          </p:cNvPr>
          <p:cNvSpPr txBox="1"/>
          <p:nvPr/>
        </p:nvSpPr>
        <p:spPr>
          <a:xfrm>
            <a:off x="5453852" y="473363"/>
            <a:ext cx="149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Traffic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0B2C5879-CB2A-0467-A3E8-0403AB87C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" y="1170956"/>
            <a:ext cx="10924156" cy="51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36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A6CC5-1948-3855-1A11-785CAC09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85665C9C-CB82-0168-F215-57AB9121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F3FC7B97-9286-463D-397F-92285049C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31807"/>
            <a:ext cx="2431473" cy="101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D60B57-6313-C4C6-B43E-84BFF4989B57}"/>
              </a:ext>
            </a:extLst>
          </p:cNvPr>
          <p:cNvSpPr txBox="1"/>
          <p:nvPr/>
        </p:nvSpPr>
        <p:spPr>
          <a:xfrm>
            <a:off x="3654235" y="461233"/>
            <a:ext cx="559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Metro North &amp; Long island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0C6ACF-2403-97EF-8A71-A3AA4A986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6" y="1139371"/>
            <a:ext cx="10904706" cy="51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2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34009-15A1-777C-322E-3567579E4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A92FF8-36A2-5001-5A0E-1767DAC42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F10378-DC04-DA18-3B3C-DD0371CE0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61C661-9998-E649-6490-DC32BBEE0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ABEF12C8-F68C-7C9A-B23A-4EB54C38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6254B64A-FF4F-DC0F-EF35-FB772B259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31807"/>
            <a:ext cx="2431473" cy="101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9FBED-9D07-FB5F-AE92-ECAF0EA7BA54}"/>
              </a:ext>
            </a:extLst>
          </p:cNvPr>
          <p:cNvSpPr txBox="1"/>
          <p:nvPr/>
        </p:nvSpPr>
        <p:spPr>
          <a:xfrm>
            <a:off x="4734005" y="414435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Keep balance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E278A5-8F1A-C966-461D-88AB664E9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3" y="1143000"/>
            <a:ext cx="10963072" cy="51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60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012750-E36A-4E9F-424E-CFC1B206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F55A2A-7D26-A17B-030B-D86DAB6EE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36AA70-F947-00ED-17E2-1C44090B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3CC3D1-6965-CAAF-FD79-8C618D2F7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A0DB3AD6-5FE1-1443-E792-FEF72583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BDD53FE2-4B23-412A-C9B3-43D1A8E2E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31807"/>
            <a:ext cx="2431473" cy="10103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E77A4-5E43-DDB6-C3AC-8FA252CF5CDA}"/>
              </a:ext>
            </a:extLst>
          </p:cNvPr>
          <p:cNvSpPr txBox="1"/>
          <p:nvPr/>
        </p:nvSpPr>
        <p:spPr>
          <a:xfrm>
            <a:off x="4593825" y="433968"/>
            <a:ext cx="3004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Best Vehicles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6E95FE-2C65-B7B7-1504-7AC047BB3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8" y="1143000"/>
            <a:ext cx="10972800" cy="51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0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17FC4E-4E3E-8477-70CD-F81805A7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BFA7DF-EA40-177A-7D9C-4F41F8CF3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7BB54-6FA6-6CED-7376-F23C775C3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6F99E0-47F9-0584-8000-71129A327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285B570C-A66E-DEE8-3653-FEA56BE5D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6527FB06-CA03-DDE8-664A-C5667933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31807"/>
            <a:ext cx="2431473" cy="1010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6155F1-9DC7-E70C-6943-C919C1501397}"/>
              </a:ext>
            </a:extLst>
          </p:cNvPr>
          <p:cNvSpPr txBox="1"/>
          <p:nvPr/>
        </p:nvSpPr>
        <p:spPr>
          <a:xfrm>
            <a:off x="4593825" y="433968"/>
            <a:ext cx="322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Least Vehicles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F9371A-692A-0B74-D182-29F68B3A3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" y="1112106"/>
            <a:ext cx="10952480" cy="51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31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DDDF0-BF5C-A9BB-8086-7B96ED28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2A54F6-BABC-D14B-6797-EA4F443B5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 w="12700" cap="flat" cmpd="sng" algn="ctr">
            <a:solidFill>
              <a:schemeClr val="tx2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22A1CF-B2CF-9C9D-74E0-6C49E78E8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48390-BDBC-0402-09F5-4D43518D6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9AAA15-A63E-659C-FBC6-E06E4F575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159D8D3-FC7D-4D94-3E46-894778EFC6EC}"/>
              </a:ext>
            </a:extLst>
          </p:cNvPr>
          <p:cNvSpPr txBox="1"/>
          <p:nvPr/>
        </p:nvSpPr>
        <p:spPr>
          <a:xfrm>
            <a:off x="8330044" y="2915273"/>
            <a:ext cx="53332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33759C"/>
                </a:solidFill>
                <a:latin typeface="Comic Sans MS"/>
                <a:cs typeface="Sabon Next LT"/>
              </a:rPr>
              <a:t>Insights</a:t>
            </a:r>
          </a:p>
        </p:txBody>
      </p:sp>
      <p:pic>
        <p:nvPicPr>
          <p:cNvPr id="2" name="Picture 1" descr="Perform In-Depth Analyses with CDP Calculated Insights | by Salesforce  Architects | Salesforce Architects | Medium">
            <a:extLst>
              <a:ext uri="{FF2B5EF4-FFF2-40B4-BE49-F238E27FC236}">
                <a16:creationId xmlns:a16="http://schemas.microsoft.com/office/drawing/2014/main" id="{6DBAC664-43E1-6A87-87D7-103437F4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9" y="1381295"/>
            <a:ext cx="6290225" cy="4596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 descr="مبادرة رواد مصر الرقمية">
            <a:extLst>
              <a:ext uri="{FF2B5EF4-FFF2-40B4-BE49-F238E27FC236}">
                <a16:creationId xmlns:a16="http://schemas.microsoft.com/office/drawing/2014/main" id="{31BF6AFF-361B-5FE3-F6CA-725DF7D1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68E187CD-DAC8-58C7-AF1E-ACAA2801C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3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0452E-E191-F07E-BB3C-6C370322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79404A-7E57-3309-C776-3DE9DA18F833}"/>
              </a:ext>
            </a:extLst>
          </p:cNvPr>
          <p:cNvSpPr txBox="1"/>
          <p:nvPr/>
        </p:nvSpPr>
        <p:spPr>
          <a:xfrm>
            <a:off x="378111" y="1164842"/>
            <a:ext cx="8818980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🚊All services had a sharp drop in 2020, the Subway bounced back with a stronger and more stable upward curve, especially noticeable in 2023 and 2024.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🎯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The highest month in total ridership across all years is October.</a:t>
            </a:r>
            <a:endParaRPr lang="ar-EG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endParaRPr lang="ar-EG" sz="2400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🌧️There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is a day in November across all years in ridership exceeded 100% of recovery.</a:t>
            </a:r>
            <a:endParaRPr lang="ar-EG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ar-EG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👨‍👨‍👧</a:t>
            </a:r>
            <a:r>
              <a:rPr lang="en-US" b="1" dirty="0">
                <a:solidFill>
                  <a:srgbClr val="000000"/>
                </a:solidFill>
              </a:rPr>
              <a:t> 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All ridership services didn't exceed recovery percentage (75%).</a:t>
            </a: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🍁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The highest season in ridership is Fall &amp; the lowest is Winter.</a:t>
            </a: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مبادرة رواد مصر الرقمية">
            <a:extLst>
              <a:ext uri="{FF2B5EF4-FFF2-40B4-BE49-F238E27FC236}">
                <a16:creationId xmlns:a16="http://schemas.microsoft.com/office/drawing/2014/main" id="{8D63F543-631F-E9F3-2963-A1B9EA945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4" name="Graphic 3" descr="Home - Midwest Transatlantic Lines, Inc.">
            <a:extLst>
              <a:ext uri="{FF2B5EF4-FFF2-40B4-BE49-F238E27FC236}">
                <a16:creationId xmlns:a16="http://schemas.microsoft.com/office/drawing/2014/main" id="{0F26BF98-5659-3770-FA29-EAB463D87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  <p:pic>
        <p:nvPicPr>
          <p:cNvPr id="7" name="Picture 6" descr="A group of cars on a black background&#10;&#10;AI-generated content may be incorrect.">
            <a:extLst>
              <a:ext uri="{FF2B5EF4-FFF2-40B4-BE49-F238E27FC236}">
                <a16:creationId xmlns:a16="http://schemas.microsoft.com/office/drawing/2014/main" id="{CBBEDD3A-F884-98A8-5637-C37589EE4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462" y="2783961"/>
            <a:ext cx="1939636" cy="19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F8EA8-990C-35B0-40B1-B48402E3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6AD3A-CB5C-8824-7FE6-39FC7C1B8AE0}"/>
              </a:ext>
            </a:extLst>
          </p:cNvPr>
          <p:cNvSpPr txBox="1"/>
          <p:nvPr/>
        </p:nvSpPr>
        <p:spPr>
          <a:xfrm>
            <a:off x="312892" y="680949"/>
            <a:ext cx="8349564" cy="76636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🚆Buses still  drop to August 2020 and exceeded subway but after December 2022 subway exceeded buses due to his consistency.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🚐 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There is a similar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pattern between Metro North and Long island are clearly synchronized, suggesting that common external factors influence both services similarly.</a:t>
            </a: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✅ Most Bus and Subway records fall under the "Medium Low" category and Very few records for either service reached "High" or "Very High".</a:t>
            </a: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0000"/>
                </a:solidFill>
              </a:rPr>
              <a:t>🥇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Buses is the highest total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️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   Staten island is the lowest total &amp; recovery.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63E64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63E64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63E64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مبادرة رواد مصر الرقمية">
            <a:extLst>
              <a:ext uri="{FF2B5EF4-FFF2-40B4-BE49-F238E27FC236}">
                <a16:creationId xmlns:a16="http://schemas.microsoft.com/office/drawing/2014/main" id="{68DD7DBC-3DBF-8C15-F20C-C4061C28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80E4FAA5-F75D-0BE9-22BA-AFAC442B4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  <p:pic>
        <p:nvPicPr>
          <p:cNvPr id="9" name="Picture 8" descr="Train station ">
            <a:extLst>
              <a:ext uri="{FF2B5EF4-FFF2-40B4-BE49-F238E27FC236}">
                <a16:creationId xmlns:a16="http://schemas.microsoft.com/office/drawing/2014/main" id="{B5D2DD48-EC35-2467-8B6B-D9E8B3502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615" y="4089399"/>
            <a:ext cx="1462157" cy="1362765"/>
          </a:xfrm>
          <a:prstGeom prst="rect">
            <a:avLst/>
          </a:prstGeom>
        </p:spPr>
      </p:pic>
      <p:pic>
        <p:nvPicPr>
          <p:cNvPr id="11" name="Picture 10" descr="Bus">
            <a:extLst>
              <a:ext uri="{FF2B5EF4-FFF2-40B4-BE49-F238E27FC236}">
                <a16:creationId xmlns:a16="http://schemas.microsoft.com/office/drawing/2014/main" id="{2C54DBD7-4912-51D8-B2B8-645E1C6D4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915" y="1697382"/>
            <a:ext cx="1437960" cy="1071219"/>
          </a:xfrm>
          <a:prstGeom prst="rect">
            <a:avLst/>
          </a:prstGeom>
        </p:spPr>
      </p:pic>
      <p:pic>
        <p:nvPicPr>
          <p:cNvPr id="12" name="Picture 11" descr="Low price ">
            <a:extLst>
              <a:ext uri="{FF2B5EF4-FFF2-40B4-BE49-F238E27FC236}">
                <a16:creationId xmlns:a16="http://schemas.microsoft.com/office/drawing/2014/main" id="{C7549712-1141-92ED-5A5B-49E3A0DA2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934" y="6214785"/>
            <a:ext cx="302592" cy="31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0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A88E-4AF2-C707-871F-8E966272B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D68990-2000-BF1D-FC5C-2165F3636538}"/>
              </a:ext>
            </a:extLst>
          </p:cNvPr>
          <p:cNvSpPr txBox="1"/>
          <p:nvPr/>
        </p:nvSpPr>
        <p:spPr>
          <a:xfrm>
            <a:off x="369862" y="1054433"/>
            <a:ext cx="8266568" cy="75713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🚗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The overall traffic has steadily recovered to pre-pandemic levels,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that traffic slightly increased about 3% &amp; AAR about 25%.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</a:rPr>
              <a:t>🚀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Traffic in bridges &amp; tunnels are the strongest recovery.</a:t>
            </a:r>
            <a:endParaRPr lang="en-US" sz="2400" dirty="0"/>
          </a:p>
          <a:p>
            <a:pPr marL="342900" indent="-342900" algn="l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🔵 Traffic volumes are most concentrated in the “Medium-High” and “High” categories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🎯A consistent annual dip in traffic volume is observed every February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🌤Summer sees the highest total traffic while winter records the lowest.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dirty="0">
              <a:solidFill>
                <a:srgbClr val="163E64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63E64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163E64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Traffic lights">
            <a:extLst>
              <a:ext uri="{FF2B5EF4-FFF2-40B4-BE49-F238E27FC236}">
                <a16:creationId xmlns:a16="http://schemas.microsoft.com/office/drawing/2014/main" id="{8859CBF4-F09D-FF60-A08D-A72659DA7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270" y="2797313"/>
            <a:ext cx="1528417" cy="1528417"/>
          </a:xfrm>
          <a:prstGeom prst="rect">
            <a:avLst/>
          </a:prstGeom>
        </p:spPr>
      </p:pic>
      <p:pic>
        <p:nvPicPr>
          <p:cNvPr id="7" name="Graphic 6" descr="Home - Midwest Transatlantic Lines, Inc.">
            <a:extLst>
              <a:ext uri="{FF2B5EF4-FFF2-40B4-BE49-F238E27FC236}">
                <a16:creationId xmlns:a16="http://schemas.microsoft.com/office/drawing/2014/main" id="{43DA4329-E0D1-87CD-339F-53619BE7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  <p:pic>
        <p:nvPicPr>
          <p:cNvPr id="9" name="Picture 8" descr="مبادرة رواد مصر الرقمية">
            <a:extLst>
              <a:ext uri="{FF2B5EF4-FFF2-40B4-BE49-F238E27FC236}">
                <a16:creationId xmlns:a16="http://schemas.microsoft.com/office/drawing/2014/main" id="{B3E436B0-7D9C-A0E1-6767-D3590E572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4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04B86-41F1-69E1-BEC4-608075777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E466FB-24CE-BFBF-5CA2-36739692EFF8}"/>
              </a:ext>
            </a:extLst>
          </p:cNvPr>
          <p:cNvSpPr/>
          <p:nvPr/>
        </p:nvSpPr>
        <p:spPr>
          <a:xfrm>
            <a:off x="8861425" y="1771523"/>
            <a:ext cx="3212225" cy="43120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Recommendations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5D9450FE-1066-3779-71CD-49B9B5B69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496622"/>
              </p:ext>
            </p:extLst>
          </p:nvPr>
        </p:nvGraphicFramePr>
        <p:xfrm>
          <a:off x="258501" y="1251995"/>
          <a:ext cx="8501604" cy="53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Graphic 21" descr="Home - Midwest Transatlantic Lines, Inc.">
            <a:extLst>
              <a:ext uri="{FF2B5EF4-FFF2-40B4-BE49-F238E27FC236}">
                <a16:creationId xmlns:a16="http://schemas.microsoft.com/office/drawing/2014/main" id="{92EA3471-71F5-5D76-35D1-C8DB5C4C6F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9" y="-8716"/>
            <a:ext cx="2279073" cy="1010340"/>
          </a:xfrm>
          <a:prstGeom prst="rect">
            <a:avLst/>
          </a:prstGeom>
        </p:spPr>
      </p:pic>
      <p:pic>
        <p:nvPicPr>
          <p:cNvPr id="24" name="Picture 23" descr="مبادرة رواد مصر الرقمية">
            <a:extLst>
              <a:ext uri="{FF2B5EF4-FFF2-40B4-BE49-F238E27FC236}">
                <a16:creationId xmlns:a16="http://schemas.microsoft.com/office/drawing/2014/main" id="{38A2DF3A-1227-2B27-0A28-41B43A71DA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sp>
        <p:nvSpPr>
          <p:cNvPr id="3" name="AutoShape 4" descr="Suggestion ">
            <a:extLst>
              <a:ext uri="{FF2B5EF4-FFF2-40B4-BE49-F238E27FC236}">
                <a16:creationId xmlns:a16="http://schemas.microsoft.com/office/drawing/2014/main" id="{1A2B2DDC-BFC4-4D3E-1CD4-FE439C85DC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6540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Suggestion ">
            <a:extLst>
              <a:ext uri="{FF2B5EF4-FFF2-40B4-BE49-F238E27FC236}">
                <a16:creationId xmlns:a16="http://schemas.microsoft.com/office/drawing/2014/main" id="{B91ABC34-7A0F-6A2A-5937-26026B29B3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65013" y="46804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Suggestion ">
            <a:extLst>
              <a:ext uri="{FF2B5EF4-FFF2-40B4-BE49-F238E27FC236}">
                <a16:creationId xmlns:a16="http://schemas.microsoft.com/office/drawing/2014/main" id="{4367C1CE-9CC7-0AA6-2743-21E0381B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133" y="3766024"/>
            <a:ext cx="1379908" cy="137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67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A261D3-F8F5-C357-008B-7CA567613055}"/>
              </a:ext>
            </a:extLst>
          </p:cNvPr>
          <p:cNvSpPr txBox="1"/>
          <p:nvPr/>
        </p:nvSpPr>
        <p:spPr>
          <a:xfrm>
            <a:off x="5860689" y="1551031"/>
            <a:ext cx="6009011" cy="2962513"/>
          </a:xfrm>
          <a:prstGeom prst="roundRect">
            <a:avLst/>
          </a:prstGeom>
          <a:noFill/>
          <a:ln>
            <a:solidFill>
              <a:srgbClr val="4F779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+mn-lt"/>
                <a:cs typeface="+mn-lt"/>
              </a:rPr>
              <a:t>THE METROPOLITAN TRANSPORTATION AUTHORITY (MTA) OPERATES THE LARGEST TRANSPORTATION NETWORK IN NORTH AMERICA, SERVING NEW YORK AND PARTS OF CONNECTICUT</a:t>
            </a:r>
            <a:endParaRPr lang="en-US" sz="2800" b="1">
              <a:solidFill>
                <a:schemeClr val="tx2">
                  <a:lumMod val="76000"/>
                  <a:lumOff val="24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831B9-6866-0C28-9BD1-BCFB06B9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2" y="1424540"/>
            <a:ext cx="5027955" cy="3445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Graphic 3" descr="Home - Midwest Transatlantic Lines, Inc.">
            <a:extLst>
              <a:ext uri="{FF2B5EF4-FFF2-40B4-BE49-F238E27FC236}">
                <a16:creationId xmlns:a16="http://schemas.microsoft.com/office/drawing/2014/main" id="{4CDD66F4-6D22-9B9B-8B7C-ABA9DC4A6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  <p:pic>
        <p:nvPicPr>
          <p:cNvPr id="3" name="Picture 2" descr="مبادرة رواد مصر الرقمية">
            <a:extLst>
              <a:ext uri="{FF2B5EF4-FFF2-40B4-BE49-F238E27FC236}">
                <a16:creationId xmlns:a16="http://schemas.microsoft.com/office/drawing/2014/main" id="{C9E43298-CC12-039B-A4CC-15E1A54F6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72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FBC419-F421-7020-E6B5-7614C99F4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ADCF1-9155-AA58-2425-23201BEF26A9}"/>
              </a:ext>
            </a:extLst>
          </p:cNvPr>
          <p:cNvSpPr txBox="1"/>
          <p:nvPr/>
        </p:nvSpPr>
        <p:spPr>
          <a:xfrm>
            <a:off x="1322648" y="507238"/>
            <a:ext cx="3730970" cy="384589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5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 Any Question</a:t>
            </a:r>
          </a:p>
        </p:txBody>
      </p:sp>
      <p:pic>
        <p:nvPicPr>
          <p:cNvPr id="3" name="Picture 2" descr="Creative Questions to Power Your ...">
            <a:extLst>
              <a:ext uri="{FF2B5EF4-FFF2-40B4-BE49-F238E27FC236}">
                <a16:creationId xmlns:a16="http://schemas.microsoft.com/office/drawing/2014/main" id="{386FCDE2-43D8-788C-3936-31F8175C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06" r="35694"/>
          <a:stretch>
            <a:fillRect/>
          </a:stretch>
        </p:blipFill>
        <p:spPr>
          <a:xfrm>
            <a:off x="5576752" y="917432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solidFill>
            <a:srgbClr val="FFFFFF"/>
          </a:solidFill>
          <a:ln w="25400"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8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258BE926-27FC-4926-C70F-D8E12D57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6" name="Graphic 5" descr="Home - Midwest Transatlantic Lines, Inc.">
            <a:extLst>
              <a:ext uri="{FF2B5EF4-FFF2-40B4-BE49-F238E27FC236}">
                <a16:creationId xmlns:a16="http://schemas.microsoft.com/office/drawing/2014/main" id="{6A5D50D0-D9FB-EA8B-B7D9-AFAA86E8B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8716"/>
            <a:ext cx="22790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0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64312-C970-3687-758C-36DD3FFF3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134706B-150F-487B-B4FB-34C10219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FD23E7-C75D-4AFA-A4D4-BE55581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E8EA8-FC53-1354-E4A7-08CA74848A30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1" kern="12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Thank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i="1" kern="1200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 You</a:t>
            </a:r>
          </a:p>
        </p:txBody>
      </p:sp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E6BAC28A-A40D-978E-48F4-A2FAB5D0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7" name="Graphic 6" descr="Home - Midwest Transatlantic Lines, Inc.">
            <a:extLst>
              <a:ext uri="{FF2B5EF4-FFF2-40B4-BE49-F238E27FC236}">
                <a16:creationId xmlns:a16="http://schemas.microsoft.com/office/drawing/2014/main" id="{937C26C7-D2D4-5C50-90A7-765C442B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-8716"/>
            <a:ext cx="22790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8A5E-CD7E-2EC5-6F68-760DD979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56E71F1-5A87-4A96-B42F-2DFA1B766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00" name="Color Cover">
              <a:extLst>
                <a:ext uri="{FF2B5EF4-FFF2-40B4-BE49-F238E27FC236}">
                  <a16:creationId xmlns:a16="http://schemas.microsoft.com/office/drawing/2014/main" id="{CF5215DD-02E8-49F2-8F73-D509B6A02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olor Cover">
              <a:extLst>
                <a:ext uri="{FF2B5EF4-FFF2-40B4-BE49-F238E27FC236}">
                  <a16:creationId xmlns:a16="http://schemas.microsoft.com/office/drawing/2014/main" id="{8E743EB7-3A15-4D51-A603-1F3C290A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rgbClr val="F0F6FC"/>
            </a:solidFill>
            <a:ln>
              <a:solidFill>
                <a:srgbClr val="4F91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733FE3C-12C4-4FA2-A795-87D2F6776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2497" y="1054395"/>
            <a:ext cx="11309093" cy="5231037"/>
            <a:chOff x="452497" y="1054395"/>
            <a:chExt cx="11309093" cy="5231037"/>
          </a:xfrm>
        </p:grpSpPr>
        <p:sp>
          <p:nvSpPr>
            <p:cNvPr id="104" name="Color">
              <a:extLst>
                <a:ext uri="{FF2B5EF4-FFF2-40B4-BE49-F238E27FC236}">
                  <a16:creationId xmlns:a16="http://schemas.microsoft.com/office/drawing/2014/main" id="{66F1E4BF-D491-4254-81A6-5119D167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497" y="1054395"/>
              <a:ext cx="11309093" cy="5231037"/>
            </a:xfrm>
            <a:prstGeom prst="rect">
              <a:avLst/>
            </a:prstGeom>
            <a:solidFill>
              <a:srgbClr val="7599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Color">
              <a:extLst>
                <a:ext uri="{FF2B5EF4-FFF2-40B4-BE49-F238E27FC236}">
                  <a16:creationId xmlns:a16="http://schemas.microsoft.com/office/drawing/2014/main" id="{98C6C0CF-E3BD-4627-9DDF-246EAF2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1262287"/>
              <a:ext cx="10889442" cy="4817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C2B5F12-8A82-4A59-9400-3164CBF47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52" cy="6858000"/>
            <a:chOff x="0" y="0"/>
            <a:chExt cx="12188952" cy="6858000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74BC7CB-EC69-421D-B286-57CAFE86D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31" y="6015669"/>
              <a:ext cx="4206926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2D86EA2-D090-4E0C-B153-3ECE91311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AC29764-D054-4F76-9FE5-49811EDB6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D9BB18B-7B57-4D1E-B87E-D2A7214F7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0A98EF1-1185-4EFF-A3C0-25DEBE8CD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CDA8723-DE3F-48D0-8822-0269EE207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2B072E5-03AC-4D0A-A767-43EFB55BE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8AB7D29-C79E-EA88-3DEB-BF5F9608C9E8}"/>
              </a:ext>
            </a:extLst>
          </p:cNvPr>
          <p:cNvSpPr txBox="1"/>
          <p:nvPr/>
        </p:nvSpPr>
        <p:spPr>
          <a:xfrm>
            <a:off x="7593262" y="1851090"/>
            <a:ext cx="2262322" cy="6364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accent1">
                    <a:lumMod val="76000"/>
                  </a:schemeClr>
                </a:solidFill>
                <a:latin typeface="+mj-lt"/>
                <a:ea typeface="+mj-ea"/>
                <a:cs typeface="+mj-cs"/>
              </a:rPr>
              <a:t>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4DE64-94D9-C445-A526-494E59B96E6F}"/>
              </a:ext>
            </a:extLst>
          </p:cNvPr>
          <p:cNvSpPr txBox="1"/>
          <p:nvPr/>
        </p:nvSpPr>
        <p:spPr>
          <a:xfrm>
            <a:off x="6503313" y="3104494"/>
            <a:ext cx="5821537" cy="25968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•Subways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 Buses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 Long Island Rail Road (LIRR)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•Metro-North Railroad (MNR)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 Access-A-Ride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•Bridges &amp; Tunnels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6000"/>
                  </a:schemeClr>
                </a:solidFill>
              </a:rPr>
              <a:t>•Staten Island</a:t>
            </a:r>
          </a:p>
        </p:txBody>
      </p:sp>
      <p:pic>
        <p:nvPicPr>
          <p:cNvPr id="8" name="Picture 7" descr="Image result for MTA Electric Bus">
            <a:extLst>
              <a:ext uri="{FF2B5EF4-FFF2-40B4-BE49-F238E27FC236}">
                <a16:creationId xmlns:a16="http://schemas.microsoft.com/office/drawing/2014/main" id="{A8460E45-5FF4-3182-8B02-EFB4C620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5" y="1490791"/>
            <a:ext cx="5120845" cy="4332931"/>
          </a:xfrm>
          <a:prstGeom prst="rect">
            <a:avLst/>
          </a:prstGeom>
        </p:spPr>
      </p:pic>
      <p:pic>
        <p:nvPicPr>
          <p:cNvPr id="7" name="Picture 6" descr="مبادرة رواد مصر الرقمية">
            <a:extLst>
              <a:ext uri="{FF2B5EF4-FFF2-40B4-BE49-F238E27FC236}">
                <a16:creationId xmlns:a16="http://schemas.microsoft.com/office/drawing/2014/main" id="{EA62D5EE-AFA5-5855-49B1-56718CA8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10" name="Graphic 9" descr="Home - Midwest Transatlantic Lines, Inc.">
            <a:extLst>
              <a:ext uri="{FF2B5EF4-FFF2-40B4-BE49-F238E27FC236}">
                <a16:creationId xmlns:a16="http://schemas.microsoft.com/office/drawing/2014/main" id="{17C061B7-3596-AB6C-308A-29A8FDA45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1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7AE88-A191-8CE7-F092-676E9D85F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F0C5EA9-D691-74A0-9F15-79A2D008B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E3A25-0304-90A5-03EB-6588ACACCE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35" r="-78" b="9019"/>
          <a:stretch>
            <a:fillRect/>
          </a:stretch>
        </p:blipFill>
        <p:spPr>
          <a:xfrm>
            <a:off x="2522356" y="2472"/>
            <a:ext cx="9666985" cy="68515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3389CAF-1789-E9CB-49FA-71DD0FDB6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AFEB6D-7858-EE02-A483-6B886A60CBBC}"/>
              </a:ext>
            </a:extLst>
          </p:cNvPr>
          <p:cNvSpPr txBox="1"/>
          <p:nvPr/>
        </p:nvSpPr>
        <p:spPr>
          <a:xfrm>
            <a:off x="117389" y="2022309"/>
            <a:ext cx="4111817" cy="37427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•This dataset provides daily ridership and traffic estimates for various transportation modes, including subways, buses, railroads, and bridges.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•It compares post-COVID-19 ridership to pre-pandemic levels.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• Encourages informed decision-making for transportation planning.</a:t>
            </a:r>
          </a:p>
          <a:p>
            <a:pPr>
              <a:lnSpc>
                <a:spcPct val="90000"/>
              </a:lnSpc>
            </a:pPr>
            <a:endParaRPr lang="en-US" sz="2400" b="1">
              <a:solidFill>
                <a:srgbClr val="163E64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>
              <a:solidFill>
                <a:schemeClr val="tx2">
                  <a:lumMod val="90000"/>
                  <a:lumOff val="10000"/>
                </a:schemeClr>
              </a:solidFill>
              <a:ea typeface="+mn-lt"/>
              <a:cs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7" name="Picture 6" descr="مبادرة رواد مصر الرقمية">
            <a:extLst>
              <a:ext uri="{FF2B5EF4-FFF2-40B4-BE49-F238E27FC236}">
                <a16:creationId xmlns:a16="http://schemas.microsoft.com/office/drawing/2014/main" id="{A1A8E041-D4C6-F9D6-DE92-C6986DFA0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458EC5B4-D1FB-ADE0-028C-842692EA9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0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E0ED-344B-38B1-651E-2430FAA2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 w="12700" cap="flat" cmpd="sng" algn="ctr">
            <a:solidFill>
              <a:schemeClr val="tx2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DD076D-C166-10C1-89BC-04FC3DFEE46F}"/>
              </a:ext>
            </a:extLst>
          </p:cNvPr>
          <p:cNvSpPr txBox="1"/>
          <p:nvPr/>
        </p:nvSpPr>
        <p:spPr>
          <a:xfrm>
            <a:off x="7162500" y="1123866"/>
            <a:ext cx="38813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rgbClr val="33759C"/>
                </a:solidFill>
              </a:rPr>
              <a:t>Dataset Overview</a:t>
            </a:r>
          </a:p>
        </p:txBody>
      </p:sp>
      <p:graphicFrame>
        <p:nvGraphicFramePr>
          <p:cNvPr id="17" name="TextBox 3">
            <a:extLst>
              <a:ext uri="{FF2B5EF4-FFF2-40B4-BE49-F238E27FC236}">
                <a16:creationId xmlns:a16="http://schemas.microsoft.com/office/drawing/2014/main" id="{FC861662-F950-E1BB-B174-42E58D4E1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608948"/>
              </p:ext>
            </p:extLst>
          </p:nvPr>
        </p:nvGraphicFramePr>
        <p:xfrm>
          <a:off x="5868864" y="1703901"/>
          <a:ext cx="6464748" cy="4679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7" name="Picture 106" descr="373,665 Data Design Stock Photos - Free &amp; Royalty-Free Stock Photos from  Dreamstime">
            <a:extLst>
              <a:ext uri="{FF2B5EF4-FFF2-40B4-BE49-F238E27FC236}">
                <a16:creationId xmlns:a16="http://schemas.microsoft.com/office/drawing/2014/main" id="{CEB84666-4D63-0415-BBA5-B7877B7131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16" y="1222857"/>
            <a:ext cx="5653217" cy="47243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5" name="Picture 24" descr="مبادرة رواد مصر الرقمية">
            <a:extLst>
              <a:ext uri="{FF2B5EF4-FFF2-40B4-BE49-F238E27FC236}">
                <a16:creationId xmlns:a16="http://schemas.microsoft.com/office/drawing/2014/main" id="{E67467C6-1EA7-327E-A906-6F2654AE23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27" name="Graphic 26" descr="Home - Midwest Transatlantic Lines, Inc.">
            <a:extLst>
              <a:ext uri="{FF2B5EF4-FFF2-40B4-BE49-F238E27FC236}">
                <a16:creationId xmlns:a16="http://schemas.microsoft.com/office/drawing/2014/main" id="{8BC59A71-B3E0-DAAE-FAE7-49B74DFEDC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5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6ECFC0-FF96-552B-49C4-74388D8B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7AA7A-F255-14A1-3502-6A08F9B2A248}"/>
              </a:ext>
            </a:extLst>
          </p:cNvPr>
          <p:cNvSpPr txBox="1"/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rPr>
              <a:t>Types of columns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D9796-DD6E-7E2B-9FE6-587475ED4E32}"/>
              </a:ext>
            </a:extLst>
          </p:cNvPr>
          <p:cNvSpPr txBox="1"/>
          <p:nvPr/>
        </p:nvSpPr>
        <p:spPr>
          <a:xfrm>
            <a:off x="318495" y="1976673"/>
            <a:ext cx="4609555" cy="35663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The date is from 2020/3/1 to 2024/ 10 /31 and it represent primary key for the table.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THE ESTIMATED( RIDERSHIP OR SCHEDULED ACCESS A RIDE(AAR) OR TRAFFIC.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the pre-COVID ridership comparison percentages and it is explained later in the presentation.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data&#10;&#10;AI-generated content may be incorrect.">
            <a:extLst>
              <a:ext uri="{FF2B5EF4-FFF2-40B4-BE49-F238E27FC236}">
                <a16:creationId xmlns:a16="http://schemas.microsoft.com/office/drawing/2014/main" id="{661EAE75-CC37-5900-6D3F-4075DFDF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408" y="1688539"/>
            <a:ext cx="5823960" cy="4137996"/>
          </a:xfrm>
          <a:prstGeom prst="rect">
            <a:avLst/>
          </a:prstGeom>
        </p:spPr>
      </p:pic>
      <p:pic>
        <p:nvPicPr>
          <p:cNvPr id="8" name="Picture 7" descr="مبادرة رواد مصر الرقمية">
            <a:extLst>
              <a:ext uri="{FF2B5EF4-FFF2-40B4-BE49-F238E27FC236}">
                <a16:creationId xmlns:a16="http://schemas.microsoft.com/office/drawing/2014/main" id="{93AF0105-27AC-72A0-CE6B-8478491A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10" name="Graphic 9" descr="Home - Midwest Transatlantic Lines, Inc.">
            <a:extLst>
              <a:ext uri="{FF2B5EF4-FFF2-40B4-BE49-F238E27FC236}">
                <a16:creationId xmlns:a16="http://schemas.microsoft.com/office/drawing/2014/main" id="{70527299-3D50-8A9D-0892-26F8AD6DF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" y="-8716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8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E12D0-3E3C-D503-ACAA-D13D88EF0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EE0E8A8-0A3B-0545-7E6E-F50C44ACE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6FC"/>
          </a:solidFill>
          <a:ln w="12700" cap="flat" cmpd="sng" algn="ctr">
            <a:solidFill>
              <a:schemeClr val="tx2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FB97BD-9F5C-42F8-0FB0-07582F4A9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703549-CE37-46A9-60C5-E7AF1C9E5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8AF2BA-C278-BE88-6EFC-C3502E607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3E6928D-EF4E-11D7-5FCA-CB740C4002CA}"/>
              </a:ext>
            </a:extLst>
          </p:cNvPr>
          <p:cNvSpPr txBox="1"/>
          <p:nvPr/>
        </p:nvSpPr>
        <p:spPr>
          <a:xfrm>
            <a:off x="-5043" y="2776427"/>
            <a:ext cx="533329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33759C"/>
                </a:solidFill>
                <a:latin typeface="Comic Sans MS"/>
                <a:cs typeface="Sabon Next LT"/>
              </a:rPr>
              <a:t>Transformation</a:t>
            </a:r>
          </a:p>
        </p:txBody>
      </p:sp>
      <p:pic>
        <p:nvPicPr>
          <p:cNvPr id="18" name="Picture 17" descr="Transform Data into Actionable Insights">
            <a:extLst>
              <a:ext uri="{FF2B5EF4-FFF2-40B4-BE49-F238E27FC236}">
                <a16:creationId xmlns:a16="http://schemas.microsoft.com/office/drawing/2014/main" id="{5DD70CCA-D769-737F-C4AA-978E36423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663" y="369113"/>
            <a:ext cx="6976416" cy="58426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 descr="مبادرة رواد مصر الرقمية">
            <a:extLst>
              <a:ext uri="{FF2B5EF4-FFF2-40B4-BE49-F238E27FC236}">
                <a16:creationId xmlns:a16="http://schemas.microsoft.com/office/drawing/2014/main" id="{D41DA3AC-F344-F54B-8B26-B92EA5E09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8" name="Graphic 7" descr="Home - Midwest Transatlantic Lines, Inc.">
            <a:extLst>
              <a:ext uri="{FF2B5EF4-FFF2-40B4-BE49-F238E27FC236}">
                <a16:creationId xmlns:a16="http://schemas.microsoft.com/office/drawing/2014/main" id="{F927856C-8FE7-136D-03DB-DEF13E6BA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0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D68CA-A023-7C58-3545-B4BA92F3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51F6560-D61C-400F-B71A-3FDEBF451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0F6FC"/>
            </a:solidFill>
            <a:ln>
              <a:solidFill>
                <a:srgbClr val="2D73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A5F9C8-19F7-F747-4C1A-8D334C613584}"/>
              </a:ext>
            </a:extLst>
          </p:cNvPr>
          <p:cNvSpPr txBox="1"/>
          <p:nvPr/>
        </p:nvSpPr>
        <p:spPr>
          <a:xfrm>
            <a:off x="3645045" y="297367"/>
            <a:ext cx="4913457" cy="987168"/>
          </a:xfrm>
          <a:prstGeom prst="rect">
            <a:avLst/>
          </a:prstGeom>
          <a:solidFill>
            <a:srgbClr val="F0F6FC"/>
          </a:solidFill>
          <a:ln>
            <a:solidFill>
              <a:srgbClr val="F5F9FC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104" dirty="0">
                <a:solidFill>
                  <a:schemeClr val="tx2">
                    <a:lumMod val="76000"/>
                    <a:lumOff val="24000"/>
                  </a:schemeClr>
                </a:solidFill>
                <a:latin typeface="Calibri"/>
                <a:ea typeface="Calibri"/>
                <a:cs typeface="Calibri"/>
              </a:rPr>
              <a:t>Date</a:t>
            </a:r>
          </a:p>
        </p:txBody>
      </p:sp>
      <p:pic>
        <p:nvPicPr>
          <p:cNvPr id="7" name="Picture 6" descr="مبادرة رواد مصر الرقمية">
            <a:extLst>
              <a:ext uri="{FF2B5EF4-FFF2-40B4-BE49-F238E27FC236}">
                <a16:creationId xmlns:a16="http://schemas.microsoft.com/office/drawing/2014/main" id="{CFD70850-8F8E-F06F-A2D4-26761ACC4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613" y="-3469"/>
            <a:ext cx="1473199" cy="1021067"/>
          </a:xfrm>
          <a:prstGeom prst="rect">
            <a:avLst/>
          </a:prstGeom>
        </p:spPr>
      </p:pic>
      <p:pic>
        <p:nvPicPr>
          <p:cNvPr id="9" name="Graphic 8" descr="Home - Midwest Transatlantic Lines, Inc.">
            <a:extLst>
              <a:ext uri="{FF2B5EF4-FFF2-40B4-BE49-F238E27FC236}">
                <a16:creationId xmlns:a16="http://schemas.microsoft.com/office/drawing/2014/main" id="{54992E77-614A-294C-F38E-E49D09755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9" y="2829"/>
            <a:ext cx="2431473" cy="101034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570173-0489-B569-2FCA-0E921605A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63" y="1413799"/>
            <a:ext cx="9351819" cy="4630768"/>
          </a:xfrm>
          <a:prstGeom prst="rect">
            <a:avLst/>
          </a:prstGeom>
        </p:spPr>
      </p:pic>
      <p:pic>
        <p:nvPicPr>
          <p:cNvPr id="12" name="Picture 11" descr="A blue calendar with white squares&#10;&#10;AI-generated content may be incorrect.">
            <a:extLst>
              <a:ext uri="{FF2B5EF4-FFF2-40B4-BE49-F238E27FC236}">
                <a16:creationId xmlns:a16="http://schemas.microsoft.com/office/drawing/2014/main" id="{B46FBAB4-46B8-12C1-27A8-9376085A6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181" y="415637"/>
            <a:ext cx="727365" cy="7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4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dnight">
  <a:themeElements>
    <a:clrScheme name="Charcoal by APW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374151"/>
      </a:accent1>
      <a:accent2>
        <a:srgbClr val="6B7280"/>
      </a:accent2>
      <a:accent3>
        <a:srgbClr val="9CA3AF"/>
      </a:accent3>
      <a:accent4>
        <a:srgbClr val="F3F4F6"/>
      </a:accent4>
      <a:accent5>
        <a:srgbClr val="22D3EE"/>
      </a:accent5>
      <a:accent6>
        <a:srgbClr val="6E7889"/>
      </a:accent6>
      <a:hlink>
        <a:srgbClr val="467886"/>
      </a:hlink>
      <a:folHlink>
        <a:srgbClr val="96607D"/>
      </a:folHlink>
    </a:clrScheme>
    <a:fontScheme name="Custom 98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B4DC7ED-81ED-4FBA-9E43-07F3D701BFB3}">
  <we:reference id="WA200005566" version="3.0.0.3" store="en-US" storeType="omex"/>
  <we:alternateReferences>
    <we:reference id="WA200005566" version="3.0.0.3" store="en-US" storeType="omex"/>
  </we:alternateReferences>
  <we:properties>
    <we:property name="theme" value="{&quot;name&quot;:&quot;Midnight&quot;,&quot;colorPalette&quot;:[],&quot;color&quot;:&quot;&quot;,&quot;isDefault&quot;:true,&quot;previewImages&quot;:[&quot;https://cpp.appsdowonders.com/assets/SlideTitle-midnight.png&quot;,&quot;https://cpp.appsdowonders.com/assets/SlideTextbox1-midnight.png&quot;,&quot;https://cpp.appsdowonders.com/assets/SlideTextbox3-midnight.png&quot;,&quot;https://cpp.appsdowonders.com/assets/SlideTable-midnight.png&quot;,&quot;https://cpp.appsdowonders.com/assets/SlideTimeline-midnight.png&quot;]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658</TotalTime>
  <Words>671</Words>
  <Application>Microsoft Office PowerPoint</Application>
  <PresentationFormat>Widescreen</PresentationFormat>
  <Paragraphs>117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Aptos</vt:lpstr>
      <vt:lpstr>Aptos Display</vt:lpstr>
      <vt:lpstr>Arial</vt:lpstr>
      <vt:lpstr>Arial,Sans-Serif</vt:lpstr>
      <vt:lpstr>Calibri</vt:lpstr>
      <vt:lpstr>Comic Sans MS</vt:lpstr>
      <vt:lpstr>Papyrus</vt:lpstr>
      <vt:lpstr>Pristina</vt:lpstr>
      <vt:lpstr>Segoe UI</vt:lpstr>
      <vt:lpstr>office theme</vt:lpstr>
      <vt:lpstr>Midnight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 Lap</dc:creator>
  <cp:lastModifiedBy>Aliaa Yasser</cp:lastModifiedBy>
  <cp:revision>1519</cp:revision>
  <dcterms:created xsi:type="dcterms:W3CDTF">2025-05-16T14:47:17Z</dcterms:created>
  <dcterms:modified xsi:type="dcterms:W3CDTF">2025-05-27T00:38:36Z</dcterms:modified>
</cp:coreProperties>
</file>